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8" r:id="rId3"/>
    <p:sldId id="329" r:id="rId4"/>
    <p:sldId id="330" r:id="rId5"/>
    <p:sldId id="331" r:id="rId6"/>
    <p:sldId id="333" r:id="rId7"/>
    <p:sldId id="335" r:id="rId8"/>
    <p:sldId id="345" r:id="rId9"/>
    <p:sldId id="341" r:id="rId10"/>
    <p:sldId id="332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613CE"/>
    <a:srgbClr val="F68906"/>
    <a:srgbClr val="82F610"/>
    <a:srgbClr val="005EFE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3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176" y="456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1180483" y="3783211"/>
            <a:ext cx="34406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Product</a:t>
            </a:r>
          </a:p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Overview</a:t>
            </a:r>
            <a:endParaRPr lang="id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A black and red sign with grey rectangles&#10;&#10;AI-generated content may be incorrect.">
            <a:extLst>
              <a:ext uri="{FF2B5EF4-FFF2-40B4-BE49-F238E27FC236}">
                <a16:creationId xmlns:a16="http://schemas.microsoft.com/office/drawing/2014/main" id="{EE39FB9A-ABB4-49E3-7E6D-DD7D694A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3" y="3429000"/>
            <a:ext cx="6341268" cy="15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Why Shining Bot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58AF79-F50E-4159-9E3A-DF21AADF52BD}"/>
              </a:ext>
            </a:extLst>
          </p:cNvPr>
          <p:cNvGrpSpPr/>
          <p:nvPr/>
        </p:nvGrpSpPr>
        <p:grpSpPr>
          <a:xfrm>
            <a:off x="3629368" y="854840"/>
            <a:ext cx="4933265" cy="5657061"/>
            <a:chOff x="3619637" y="854840"/>
            <a:chExt cx="4933265" cy="56570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314896D-06BD-4AF1-A279-7A3A9918843A}"/>
                </a:ext>
              </a:extLst>
            </p:cNvPr>
            <p:cNvGrpSpPr/>
            <p:nvPr/>
          </p:nvGrpSpPr>
          <p:grpSpPr>
            <a:xfrm rot="1800000">
              <a:off x="3661015" y="3693923"/>
              <a:ext cx="1915986" cy="2058330"/>
              <a:chOff x="4280090" y="4108787"/>
              <a:chExt cx="2010510" cy="2159879"/>
            </a:xfrm>
            <a:solidFill>
              <a:schemeClr val="accent2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67F666-4F32-4447-A187-A84080408814}"/>
                  </a:ext>
                </a:extLst>
              </p:cNvPr>
              <p:cNvSpPr/>
              <p:nvPr/>
            </p:nvSpPr>
            <p:spPr>
              <a:xfrm rot="3600000">
                <a:off x="4270230" y="4248297"/>
                <a:ext cx="2030229" cy="2010510"/>
              </a:xfrm>
              <a:custGeom>
                <a:avLst/>
                <a:gdLst>
                  <a:gd name="connsiteX0" fmla="*/ 0 w 2030229"/>
                  <a:gd name="connsiteY0" fmla="*/ 345012 h 2010512"/>
                  <a:gd name="connsiteX1" fmla="*/ 157253 w 2030229"/>
                  <a:gd name="connsiteY1" fmla="*/ 304880 h 2010512"/>
                  <a:gd name="connsiteX2" fmla="*/ 563559 w 2030229"/>
                  <a:gd name="connsiteY2" fmla="*/ 33600 h 2010512"/>
                  <a:gd name="connsiteX3" fmla="*/ 590457 w 2030229"/>
                  <a:gd name="connsiteY3" fmla="*/ 0 h 2010512"/>
                  <a:gd name="connsiteX4" fmla="*/ 2030229 w 2030229"/>
                  <a:gd name="connsiteY4" fmla="*/ 831253 h 2010512"/>
                  <a:gd name="connsiteX5" fmla="*/ 1955723 w 2030229"/>
                  <a:gd name="connsiteY5" fmla="*/ 946464 h 2010512"/>
                  <a:gd name="connsiteX6" fmla="*/ 181717 w 2030229"/>
                  <a:gd name="connsiteY6" fmla="*/ 1996032 h 2010512"/>
                  <a:gd name="connsiteX7" fmla="*/ 0 w 2030229"/>
                  <a:gd name="connsiteY7" fmla="*/ 2010512 h 2010512"/>
                  <a:gd name="connsiteX8" fmla="*/ 0 w 2030229"/>
                  <a:gd name="connsiteY8" fmla="*/ 345012 h 201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229" h="2010512">
                    <a:moveTo>
                      <a:pt x="0" y="345012"/>
                    </a:moveTo>
                    <a:lnTo>
                      <a:pt x="157253" y="304880"/>
                    </a:lnTo>
                    <a:cubicBezTo>
                      <a:pt x="310843" y="251696"/>
                      <a:pt x="451618" y="159839"/>
                      <a:pt x="563559" y="33600"/>
                    </a:cubicBezTo>
                    <a:lnTo>
                      <a:pt x="590457" y="0"/>
                    </a:lnTo>
                    <a:lnTo>
                      <a:pt x="2030229" y="831253"/>
                    </a:lnTo>
                    <a:lnTo>
                      <a:pt x="1955723" y="946464"/>
                    </a:lnTo>
                    <a:cubicBezTo>
                      <a:pt x="1525071" y="1543604"/>
                      <a:pt x="874565" y="1909314"/>
                      <a:pt x="181717" y="1996032"/>
                    </a:cubicBezTo>
                    <a:lnTo>
                      <a:pt x="0" y="2010512"/>
                    </a:lnTo>
                    <a:lnTo>
                      <a:pt x="0" y="3450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279BD43-E3DA-4BD5-884B-5532DAC5274C}"/>
                  </a:ext>
                </a:extLst>
              </p:cNvPr>
              <p:cNvSpPr/>
              <p:nvPr/>
            </p:nvSpPr>
            <p:spPr>
              <a:xfrm rot="1800000">
                <a:off x="5377197" y="4108787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215727C-F6B6-46DB-94AB-2D7B4680B2F5}"/>
                </a:ext>
              </a:extLst>
            </p:cNvPr>
            <p:cNvGrpSpPr/>
            <p:nvPr/>
          </p:nvGrpSpPr>
          <p:grpSpPr>
            <a:xfrm rot="1800000">
              <a:off x="4968151" y="4448890"/>
              <a:ext cx="1915737" cy="2063011"/>
              <a:chOff x="5865308" y="4108788"/>
              <a:chExt cx="2010250" cy="216479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46B7D71-67C7-4D6A-ABFE-AD06ED0C2799}"/>
                  </a:ext>
                </a:extLst>
              </p:cNvPr>
              <p:cNvSpPr/>
              <p:nvPr/>
            </p:nvSpPr>
            <p:spPr>
              <a:xfrm rot="-3600000">
                <a:off x="5832633" y="4230653"/>
                <a:ext cx="2075600" cy="2010250"/>
              </a:xfrm>
              <a:custGeom>
                <a:avLst/>
                <a:gdLst>
                  <a:gd name="connsiteX0" fmla="*/ 2075599 w 2075600"/>
                  <a:gd name="connsiteY0" fmla="*/ 386783 h 2010250"/>
                  <a:gd name="connsiteX1" fmla="*/ 2075600 w 2075600"/>
                  <a:gd name="connsiteY1" fmla="*/ 2010250 h 2010250"/>
                  <a:gd name="connsiteX2" fmla="*/ 1848512 w 2075600"/>
                  <a:gd name="connsiteY2" fmla="*/ 1992156 h 2010250"/>
                  <a:gd name="connsiteX3" fmla="*/ 74506 w 2075600"/>
                  <a:gd name="connsiteY3" fmla="*/ 942588 h 2010250"/>
                  <a:gd name="connsiteX4" fmla="*/ 0 w 2075600"/>
                  <a:gd name="connsiteY4" fmla="*/ 827377 h 2010250"/>
                  <a:gd name="connsiteX5" fmla="*/ 1433058 w 2075600"/>
                  <a:gd name="connsiteY5" fmla="*/ 0 h 2010250"/>
                  <a:gd name="connsiteX6" fmla="*/ 1492071 w 2075600"/>
                  <a:gd name="connsiteY6" fmla="*/ 73720 h 2010250"/>
                  <a:gd name="connsiteX7" fmla="*/ 2055644 w 2075600"/>
                  <a:gd name="connsiteY7" fmla="*/ 385136 h 2010250"/>
                  <a:gd name="connsiteX8" fmla="*/ 2075599 w 2075600"/>
                  <a:gd name="connsiteY8" fmla="*/ 386783 h 20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600" h="2010250">
                    <a:moveTo>
                      <a:pt x="2075599" y="386783"/>
                    </a:moveTo>
                    <a:lnTo>
                      <a:pt x="2075600" y="2010250"/>
                    </a:lnTo>
                    <a:lnTo>
                      <a:pt x="1848512" y="1992156"/>
                    </a:lnTo>
                    <a:cubicBezTo>
                      <a:pt x="1155664" y="1905438"/>
                      <a:pt x="505158" y="1539727"/>
                      <a:pt x="74506" y="942588"/>
                    </a:cubicBezTo>
                    <a:lnTo>
                      <a:pt x="0" y="827377"/>
                    </a:lnTo>
                    <a:lnTo>
                      <a:pt x="1433058" y="0"/>
                    </a:lnTo>
                    <a:lnTo>
                      <a:pt x="1492071" y="73720"/>
                    </a:lnTo>
                    <a:cubicBezTo>
                      <a:pt x="1641325" y="242037"/>
                      <a:pt x="1841840" y="349234"/>
                      <a:pt x="2055644" y="385136"/>
                    </a:cubicBezTo>
                    <a:lnTo>
                      <a:pt x="2075599" y="386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49551CF9-0503-4313-AA5E-16445B763D44}"/>
                  </a:ext>
                </a:extLst>
              </p:cNvPr>
              <p:cNvSpPr/>
              <p:nvPr/>
            </p:nvSpPr>
            <p:spPr>
              <a:xfrm rot="-1800000">
                <a:off x="6366697" y="4108788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246470C-A572-41B8-9DD5-2FABA1A24377}"/>
                </a:ext>
              </a:extLst>
            </p:cNvPr>
            <p:cNvGrpSpPr/>
            <p:nvPr/>
          </p:nvGrpSpPr>
          <p:grpSpPr>
            <a:xfrm rot="1800000">
              <a:off x="3619637" y="1626262"/>
              <a:ext cx="2058380" cy="1973588"/>
              <a:chOff x="3125418" y="2220109"/>
              <a:chExt cx="2159931" cy="207095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025E6DD-1F29-4791-A697-4D9E3C001131}"/>
                  </a:ext>
                </a:extLst>
              </p:cNvPr>
              <p:cNvSpPr/>
              <p:nvPr/>
            </p:nvSpPr>
            <p:spPr>
              <a:xfrm rot="3600000">
                <a:off x="3101264" y="2244263"/>
                <a:ext cx="2070955" cy="2022648"/>
              </a:xfrm>
              <a:custGeom>
                <a:avLst/>
                <a:gdLst>
                  <a:gd name="connsiteX0" fmla="*/ 0 w 2070955"/>
                  <a:gd name="connsiteY0" fmla="*/ 812703 h 2022648"/>
                  <a:gd name="connsiteX1" fmla="*/ 1407644 w 2070955"/>
                  <a:gd name="connsiteY1" fmla="*/ 0 h 2022648"/>
                  <a:gd name="connsiteX2" fmla="*/ 1422940 w 2070955"/>
                  <a:gd name="connsiteY2" fmla="*/ 21852 h 2022648"/>
                  <a:gd name="connsiteX3" fmla="*/ 1681628 w 2070955"/>
                  <a:gd name="connsiteY3" fmla="*/ 238983 h 2022648"/>
                  <a:gd name="connsiteX4" fmla="*/ 1999013 w 2070955"/>
                  <a:gd name="connsiteY4" fmla="*/ 354448 h 2022648"/>
                  <a:gd name="connsiteX5" fmla="*/ 2070955 w 2070955"/>
                  <a:gd name="connsiteY5" fmla="*/ 360730 h 2022648"/>
                  <a:gd name="connsiteX6" fmla="*/ 2070955 w 2070955"/>
                  <a:gd name="connsiteY6" fmla="*/ 2022648 h 2022648"/>
                  <a:gd name="connsiteX7" fmla="*/ 2040449 w 2070955"/>
                  <a:gd name="connsiteY7" fmla="*/ 2022315 h 2022648"/>
                  <a:gd name="connsiteX8" fmla="*/ 896705 w 2070955"/>
                  <a:gd name="connsiteY8" fmla="*/ 1679999 h 2022648"/>
                  <a:gd name="connsiteX9" fmla="*/ 28381 w 2070955"/>
                  <a:gd name="connsiteY9" fmla="*/ 860648 h 2022648"/>
                  <a:gd name="connsiteX10" fmla="*/ 0 w 2070955"/>
                  <a:gd name="connsiteY10" fmla="*/ 812703 h 20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955" h="2022648">
                    <a:moveTo>
                      <a:pt x="0" y="812703"/>
                    </a:moveTo>
                    <a:lnTo>
                      <a:pt x="1407644" y="0"/>
                    </a:lnTo>
                    <a:lnTo>
                      <a:pt x="1422940" y="21852"/>
                    </a:lnTo>
                    <a:cubicBezTo>
                      <a:pt x="1493767" y="106593"/>
                      <a:pt x="1580421" y="180551"/>
                      <a:pt x="1681628" y="238983"/>
                    </a:cubicBezTo>
                    <a:cubicBezTo>
                      <a:pt x="1782835" y="297415"/>
                      <a:pt x="1890212" y="335480"/>
                      <a:pt x="1999013" y="354448"/>
                    </a:cubicBezTo>
                    <a:lnTo>
                      <a:pt x="2070955" y="360730"/>
                    </a:lnTo>
                    <a:lnTo>
                      <a:pt x="2070955" y="2022648"/>
                    </a:lnTo>
                    <a:lnTo>
                      <a:pt x="2040449" y="2022315"/>
                    </a:lnTo>
                    <a:cubicBezTo>
                      <a:pt x="1649948" y="2000299"/>
                      <a:pt x="1258554" y="1888913"/>
                      <a:pt x="896705" y="1679999"/>
                    </a:cubicBezTo>
                    <a:cubicBezTo>
                      <a:pt x="534857" y="1471085"/>
                      <a:pt x="242696" y="1187823"/>
                      <a:pt x="28381" y="860648"/>
                    </a:cubicBezTo>
                    <a:lnTo>
                      <a:pt x="0" y="812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5D8B0252-B39C-46D2-80D8-93750016963E}"/>
                  </a:ext>
                </a:extLst>
              </p:cNvPr>
              <p:cNvSpPr/>
              <p:nvPr/>
            </p:nvSpPr>
            <p:spPr>
              <a:xfrm rot="5400000">
                <a:off x="4856160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191EDA0-DE21-4FFC-A80D-BF5675DA09BA}"/>
                </a:ext>
              </a:extLst>
            </p:cNvPr>
            <p:cNvGrpSpPr/>
            <p:nvPr/>
          </p:nvGrpSpPr>
          <p:grpSpPr>
            <a:xfrm rot="1800000">
              <a:off x="6549191" y="3774895"/>
              <a:ext cx="2003711" cy="1918985"/>
              <a:chOff x="6904490" y="2653819"/>
              <a:chExt cx="2102564" cy="2013658"/>
            </a:xfrm>
            <a:solidFill>
              <a:schemeClr val="accent2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3B44908-71B1-4B9E-B050-6B98AC1A0548}"/>
                  </a:ext>
                </a:extLst>
              </p:cNvPr>
              <p:cNvSpPr/>
              <p:nvPr/>
            </p:nvSpPr>
            <p:spPr>
              <a:xfrm rot="3600000">
                <a:off x="7020938" y="2681361"/>
                <a:ext cx="2013658" cy="1958574"/>
              </a:xfrm>
              <a:custGeom>
                <a:avLst/>
                <a:gdLst>
                  <a:gd name="connsiteX0" fmla="*/ 0 w 2013658"/>
                  <a:gd name="connsiteY0" fmla="*/ 0 h 1958574"/>
                  <a:gd name="connsiteX1" fmla="*/ 10342 w 2013658"/>
                  <a:gd name="connsiteY1" fmla="*/ 113 h 1958574"/>
                  <a:gd name="connsiteX2" fmla="*/ 1154083 w 2013658"/>
                  <a:gd name="connsiteY2" fmla="*/ 342428 h 1958574"/>
                  <a:gd name="connsiteX3" fmla="*/ 1884544 w 2013658"/>
                  <a:gd name="connsiteY3" fmla="*/ 970989 h 1958574"/>
                  <a:gd name="connsiteX4" fmla="*/ 2013658 w 2013658"/>
                  <a:gd name="connsiteY4" fmla="*/ 1149671 h 1958574"/>
                  <a:gd name="connsiteX5" fmla="*/ 612594 w 2013658"/>
                  <a:gd name="connsiteY5" fmla="*/ 1958574 h 1958574"/>
                  <a:gd name="connsiteX6" fmla="*/ 582678 w 2013658"/>
                  <a:gd name="connsiteY6" fmla="*/ 1915834 h 1958574"/>
                  <a:gd name="connsiteX7" fmla="*/ 323990 w 2013658"/>
                  <a:gd name="connsiteY7" fmla="*/ 1698703 h 1958574"/>
                  <a:gd name="connsiteX8" fmla="*/ 6605 w 2013658"/>
                  <a:gd name="connsiteY8" fmla="*/ 1583238 h 1958574"/>
                  <a:gd name="connsiteX9" fmla="*/ 0 w 2013658"/>
                  <a:gd name="connsiteY9" fmla="*/ 1582661 h 1958574"/>
                  <a:gd name="connsiteX10" fmla="*/ 0 w 2013658"/>
                  <a:gd name="connsiteY10" fmla="*/ 0 h 19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3658" h="1958574">
                    <a:moveTo>
                      <a:pt x="0" y="0"/>
                    </a:moveTo>
                    <a:lnTo>
                      <a:pt x="10342" y="113"/>
                    </a:lnTo>
                    <a:cubicBezTo>
                      <a:pt x="400841" y="22128"/>
                      <a:pt x="792235" y="133515"/>
                      <a:pt x="1154083" y="342428"/>
                    </a:cubicBezTo>
                    <a:cubicBezTo>
                      <a:pt x="1443563" y="509559"/>
                      <a:pt x="1688441" y="724274"/>
                      <a:pt x="1884544" y="970989"/>
                    </a:cubicBezTo>
                    <a:lnTo>
                      <a:pt x="2013658" y="1149671"/>
                    </a:lnTo>
                    <a:lnTo>
                      <a:pt x="612594" y="1958574"/>
                    </a:lnTo>
                    <a:lnTo>
                      <a:pt x="582678" y="1915834"/>
                    </a:lnTo>
                    <a:cubicBezTo>
                      <a:pt x="511850" y="1831093"/>
                      <a:pt x="425197" y="1757135"/>
                      <a:pt x="323990" y="1698703"/>
                    </a:cubicBezTo>
                    <a:cubicBezTo>
                      <a:pt x="222783" y="1640271"/>
                      <a:pt x="115406" y="1602206"/>
                      <a:pt x="6605" y="1583238"/>
                    </a:cubicBezTo>
                    <a:lnTo>
                      <a:pt x="0" y="1582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24C23208-B6D7-47CB-AA88-02FD2F01EC52}"/>
                  </a:ext>
                </a:extLst>
              </p:cNvPr>
              <p:cNvSpPr/>
              <p:nvPr/>
            </p:nvSpPr>
            <p:spPr>
              <a:xfrm rot="-5400000">
                <a:off x="6872698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DD646BB-35DA-446E-9A7D-660F7FE19200}"/>
                </a:ext>
              </a:extLst>
            </p:cNvPr>
            <p:cNvGrpSpPr/>
            <p:nvPr/>
          </p:nvGrpSpPr>
          <p:grpSpPr>
            <a:xfrm rot="1800000">
              <a:off x="6668731" y="1613149"/>
              <a:ext cx="1874993" cy="1953995"/>
              <a:chOff x="5897156" y="657917"/>
              <a:chExt cx="1967496" cy="205039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AF66745-F130-40C5-882F-B5C0647F16F0}"/>
                  </a:ext>
                </a:extLst>
              </p:cNvPr>
              <p:cNvSpPr/>
              <p:nvPr/>
            </p:nvSpPr>
            <p:spPr>
              <a:xfrm rot="3600000">
                <a:off x="5855706" y="699367"/>
                <a:ext cx="2050396" cy="1967496"/>
              </a:xfrm>
              <a:custGeom>
                <a:avLst/>
                <a:gdLst>
                  <a:gd name="connsiteX0" fmla="*/ 0 w 2050396"/>
                  <a:gd name="connsiteY0" fmla="*/ 1180864 h 1967496"/>
                  <a:gd name="connsiteX1" fmla="*/ 74506 w 2050396"/>
                  <a:gd name="connsiteY1" fmla="*/ 1065653 h 1967496"/>
                  <a:gd name="connsiteX2" fmla="*/ 1848513 w 2050396"/>
                  <a:gd name="connsiteY2" fmla="*/ 16086 h 1967496"/>
                  <a:gd name="connsiteX3" fmla="*/ 2050396 w 2050396"/>
                  <a:gd name="connsiteY3" fmla="*/ 0 h 1967496"/>
                  <a:gd name="connsiteX4" fmla="*/ 2050395 w 2050396"/>
                  <a:gd name="connsiteY4" fmla="*/ 1576966 h 1967496"/>
                  <a:gd name="connsiteX5" fmla="*/ 1985073 w 2050396"/>
                  <a:gd name="connsiteY5" fmla="*/ 1582361 h 1967496"/>
                  <a:gd name="connsiteX6" fmla="*/ 1421499 w 2050396"/>
                  <a:gd name="connsiteY6" fmla="*/ 1893777 h 1967496"/>
                  <a:gd name="connsiteX7" fmla="*/ 1362486 w 2050396"/>
                  <a:gd name="connsiteY7" fmla="*/ 1967496 h 1967496"/>
                  <a:gd name="connsiteX8" fmla="*/ 0 w 2050396"/>
                  <a:gd name="connsiteY8" fmla="*/ 1180864 h 19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396" h="1967496">
                    <a:moveTo>
                      <a:pt x="0" y="1180864"/>
                    </a:moveTo>
                    <a:lnTo>
                      <a:pt x="74506" y="1065653"/>
                    </a:lnTo>
                    <a:cubicBezTo>
                      <a:pt x="505158" y="468514"/>
                      <a:pt x="1155665" y="102803"/>
                      <a:pt x="1848513" y="16086"/>
                    </a:cubicBezTo>
                    <a:lnTo>
                      <a:pt x="2050396" y="0"/>
                    </a:lnTo>
                    <a:lnTo>
                      <a:pt x="2050395" y="1576966"/>
                    </a:lnTo>
                    <a:lnTo>
                      <a:pt x="1985073" y="1582361"/>
                    </a:lnTo>
                    <a:cubicBezTo>
                      <a:pt x="1771268" y="1618262"/>
                      <a:pt x="1570753" y="1725459"/>
                      <a:pt x="1421499" y="1893777"/>
                    </a:cubicBezTo>
                    <a:lnTo>
                      <a:pt x="1362486" y="1967496"/>
                    </a:lnTo>
                    <a:lnTo>
                      <a:pt x="0" y="11808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EFE86AA-15B7-41CE-8AAD-4DA55F712D11}"/>
                  </a:ext>
                </a:extLst>
              </p:cNvPr>
              <p:cNvSpPr/>
              <p:nvPr/>
            </p:nvSpPr>
            <p:spPr>
              <a:xfrm rot="-1800000">
                <a:off x="63666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324CCBF-1047-4334-8E59-93416F1C7F1C}"/>
                </a:ext>
              </a:extLst>
            </p:cNvPr>
            <p:cNvGrpSpPr/>
            <p:nvPr/>
          </p:nvGrpSpPr>
          <p:grpSpPr>
            <a:xfrm rot="1800000">
              <a:off x="5351609" y="854840"/>
              <a:ext cx="1875243" cy="1910759"/>
              <a:chOff x="4291001" y="662828"/>
              <a:chExt cx="1967758" cy="2005027"/>
            </a:xfrm>
            <a:solidFill>
              <a:schemeClr val="accent2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373997-EEB2-4196-858B-87196A37AEBC}"/>
                  </a:ext>
                </a:extLst>
              </p:cNvPr>
              <p:cNvSpPr/>
              <p:nvPr/>
            </p:nvSpPr>
            <p:spPr>
              <a:xfrm rot="-3600000">
                <a:off x="4272366" y="681463"/>
                <a:ext cx="2005027" cy="1967758"/>
              </a:xfrm>
              <a:custGeom>
                <a:avLst/>
                <a:gdLst>
                  <a:gd name="connsiteX0" fmla="*/ 2005027 w 2005027"/>
                  <a:gd name="connsiteY0" fmla="*/ 1177249 h 1967758"/>
                  <a:gd name="connsiteX1" fmla="*/ 635826 w 2005027"/>
                  <a:gd name="connsiteY1" fmla="*/ 1967758 h 1967758"/>
                  <a:gd name="connsiteX2" fmla="*/ 608929 w 2005027"/>
                  <a:gd name="connsiteY2" fmla="*/ 1934157 h 1967758"/>
                  <a:gd name="connsiteX3" fmla="*/ 45355 w 2005027"/>
                  <a:gd name="connsiteY3" fmla="*/ 1622741 h 1967758"/>
                  <a:gd name="connsiteX4" fmla="*/ 1 w 2005027"/>
                  <a:gd name="connsiteY4" fmla="*/ 1618996 h 1967758"/>
                  <a:gd name="connsiteX5" fmla="*/ 0 w 2005027"/>
                  <a:gd name="connsiteY5" fmla="*/ 0 h 1967758"/>
                  <a:gd name="connsiteX6" fmla="*/ 156514 w 2005027"/>
                  <a:gd name="connsiteY6" fmla="*/ 12471 h 1967758"/>
                  <a:gd name="connsiteX7" fmla="*/ 1930520 w 2005027"/>
                  <a:gd name="connsiteY7" fmla="*/ 1062038 h 1967758"/>
                  <a:gd name="connsiteX8" fmla="*/ 2005027 w 2005027"/>
                  <a:gd name="connsiteY8" fmla="*/ 1177249 h 19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027" h="1967758">
                    <a:moveTo>
                      <a:pt x="2005027" y="1177249"/>
                    </a:moveTo>
                    <a:lnTo>
                      <a:pt x="635826" y="1967758"/>
                    </a:lnTo>
                    <a:lnTo>
                      <a:pt x="608929" y="1934157"/>
                    </a:lnTo>
                    <a:cubicBezTo>
                      <a:pt x="459674" y="1765839"/>
                      <a:pt x="259160" y="1658643"/>
                      <a:pt x="45355" y="1622741"/>
                    </a:cubicBezTo>
                    <a:lnTo>
                      <a:pt x="1" y="1618996"/>
                    </a:lnTo>
                    <a:lnTo>
                      <a:pt x="0" y="0"/>
                    </a:lnTo>
                    <a:lnTo>
                      <a:pt x="156514" y="12471"/>
                    </a:lnTo>
                    <a:cubicBezTo>
                      <a:pt x="849361" y="99188"/>
                      <a:pt x="1499868" y="464899"/>
                      <a:pt x="1930520" y="1062038"/>
                    </a:cubicBezTo>
                    <a:lnTo>
                      <a:pt x="2005027" y="1177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4FA7F62B-381D-43EC-B8F8-379DE11B2F9D}"/>
                  </a:ext>
                </a:extLst>
              </p:cNvPr>
              <p:cNvSpPr/>
              <p:nvPr/>
            </p:nvSpPr>
            <p:spPr>
              <a:xfrm rot="1800000">
                <a:off x="53771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B0D789D-582D-4C43-9293-BA27A380ECA1}"/>
              </a:ext>
            </a:extLst>
          </p:cNvPr>
          <p:cNvCxnSpPr>
            <a:cxnSpLocks/>
          </p:cNvCxnSpPr>
          <p:nvPr/>
        </p:nvCxnSpPr>
        <p:spPr>
          <a:xfrm flipH="1">
            <a:off x="2871408" y="1480478"/>
            <a:ext cx="2757905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1BF2517-B135-4F0E-945C-9D2F33F8E86A}"/>
              </a:ext>
            </a:extLst>
          </p:cNvPr>
          <p:cNvSpPr/>
          <p:nvPr/>
        </p:nvSpPr>
        <p:spPr>
          <a:xfrm>
            <a:off x="311286" y="1111146"/>
            <a:ext cx="253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Exploit the power of Ai &amp; Machine Learning technology for your business development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AEF93A0-B22C-4576-94FF-A239FA30965E}"/>
              </a:ext>
            </a:extLst>
          </p:cNvPr>
          <p:cNvCxnSpPr>
            <a:cxnSpLocks/>
          </p:cNvCxnSpPr>
          <p:nvPr/>
        </p:nvCxnSpPr>
        <p:spPr>
          <a:xfrm>
            <a:off x="7045234" y="5851173"/>
            <a:ext cx="2259061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CB64011-395E-4216-BE03-2167071E3589}"/>
              </a:ext>
            </a:extLst>
          </p:cNvPr>
          <p:cNvCxnSpPr>
            <a:cxnSpLocks/>
          </p:cNvCxnSpPr>
          <p:nvPr/>
        </p:nvCxnSpPr>
        <p:spPr>
          <a:xfrm flipH="1" flipV="1">
            <a:off x="2871409" y="5710011"/>
            <a:ext cx="1882532" cy="17924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5FDE3B-5FA1-4E66-A1A8-DD660063B72D}"/>
              </a:ext>
            </a:extLst>
          </p:cNvPr>
          <p:cNvSpPr/>
          <p:nvPr/>
        </p:nvSpPr>
        <p:spPr>
          <a:xfrm>
            <a:off x="9345968" y="5524796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Increases customer satisfaction by enhancing the experience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AF7D0E-5429-47DA-A3B2-D72E6733AA2D}"/>
              </a:ext>
            </a:extLst>
          </p:cNvPr>
          <p:cNvSpPr/>
          <p:nvPr/>
        </p:nvSpPr>
        <p:spPr>
          <a:xfrm>
            <a:off x="671226" y="5364376"/>
            <a:ext cx="217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It follows your customer even outside your business premises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16FE9C-5022-4B4E-866E-8BD73874B51E}"/>
              </a:ext>
            </a:extLst>
          </p:cNvPr>
          <p:cNvCxnSpPr>
            <a:cxnSpLocks/>
          </p:cNvCxnSpPr>
          <p:nvPr/>
        </p:nvCxnSpPr>
        <p:spPr>
          <a:xfrm flipV="1">
            <a:off x="7418379" y="1613295"/>
            <a:ext cx="1885916" cy="1188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F8C4A4F-286D-4E21-AF98-5BCED86E750D}"/>
              </a:ext>
            </a:extLst>
          </p:cNvPr>
          <p:cNvCxnSpPr/>
          <p:nvPr/>
        </p:nvCxnSpPr>
        <p:spPr>
          <a:xfrm flipH="1">
            <a:off x="2871408" y="3544478"/>
            <a:ext cx="778768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359C4E2-0C71-4AB3-B721-E39E75EC2BB8}"/>
              </a:ext>
            </a:extLst>
          </p:cNvPr>
          <p:cNvSpPr/>
          <p:nvPr/>
        </p:nvSpPr>
        <p:spPr>
          <a:xfrm>
            <a:off x="9345968" y="125584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Provides complete insights about business and operation using WiFi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323A10-3E6F-46FB-8077-6884908C8868}"/>
              </a:ext>
            </a:extLst>
          </p:cNvPr>
          <p:cNvSpPr/>
          <p:nvPr/>
        </p:nvSpPr>
        <p:spPr>
          <a:xfrm>
            <a:off x="311286" y="3187032"/>
            <a:ext cx="25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State of the art solution to improve the business process &amp; profits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581C6C-AC06-4C0A-BBA3-A2298DF4C580}"/>
              </a:ext>
            </a:extLst>
          </p:cNvPr>
          <p:cNvCxnSpPr>
            <a:cxnSpLocks/>
          </p:cNvCxnSpPr>
          <p:nvPr/>
        </p:nvCxnSpPr>
        <p:spPr>
          <a:xfrm flipV="1">
            <a:off x="7418379" y="3815715"/>
            <a:ext cx="1885916" cy="11886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FB307D4-7321-4CF3-80F2-5D9852A01090}"/>
              </a:ext>
            </a:extLst>
          </p:cNvPr>
          <p:cNvSpPr/>
          <p:nvPr/>
        </p:nvSpPr>
        <p:spPr>
          <a:xfrm>
            <a:off x="9345968" y="345826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Explore the hidden data in your business to exploit the opportunities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16" name="Group">
            <a:extLst>
              <a:ext uri="{FF2B5EF4-FFF2-40B4-BE49-F238E27FC236}">
                <a16:creationId xmlns:a16="http://schemas.microsoft.com/office/drawing/2014/main" id="{C402C79B-7676-4C5E-9B4C-093872B1AE23}"/>
              </a:ext>
            </a:extLst>
          </p:cNvPr>
          <p:cNvGrpSpPr/>
          <p:nvPr/>
        </p:nvGrpSpPr>
        <p:grpSpPr>
          <a:xfrm>
            <a:off x="7308646" y="2499891"/>
            <a:ext cx="607171" cy="578617"/>
            <a:chOff x="0" y="0"/>
            <a:chExt cx="778933" cy="787400"/>
          </a:xfrm>
          <a:solidFill>
            <a:schemeClr val="tx1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A9999199-BC80-4D0B-9179-530EC84EAE07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8" name="Shape">
              <a:extLst>
                <a:ext uri="{FF2B5EF4-FFF2-40B4-BE49-F238E27FC236}">
                  <a16:creationId xmlns:a16="http://schemas.microsoft.com/office/drawing/2014/main" id="{B5119A8C-72E4-43F7-ABC4-93E82066DAE0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9" name="Shape">
              <a:extLst>
                <a:ext uri="{FF2B5EF4-FFF2-40B4-BE49-F238E27FC236}">
                  <a16:creationId xmlns:a16="http://schemas.microsoft.com/office/drawing/2014/main" id="{4CC3EEAF-5939-4883-AF04-714A8DD82497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0" name="Shape">
              <a:extLst>
                <a:ext uri="{FF2B5EF4-FFF2-40B4-BE49-F238E27FC236}">
                  <a16:creationId xmlns:a16="http://schemas.microsoft.com/office/drawing/2014/main" id="{A3865E2C-7B3E-48DC-BA69-8DEC7414D366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16225BCE-8F47-4C69-9669-F0D8C4876020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8260A738-58AA-4489-8288-F0501AFEFC09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586810F6-E59A-4EDA-BE28-C3F902E768AB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634F2-195B-4A09-B9AF-258DB624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8" y="3128815"/>
            <a:ext cx="1175037" cy="1051349"/>
          </a:xfrm>
          <a:prstGeom prst="rect">
            <a:avLst/>
          </a:prstGeom>
        </p:spPr>
      </p:pic>
      <p:sp>
        <p:nvSpPr>
          <p:cNvPr id="224" name="Shape">
            <a:extLst>
              <a:ext uri="{FF2B5EF4-FFF2-40B4-BE49-F238E27FC236}">
                <a16:creationId xmlns:a16="http://schemas.microsoft.com/office/drawing/2014/main" id="{69D22222-F482-40D5-9D5A-001DB48FA34B}"/>
              </a:ext>
            </a:extLst>
          </p:cNvPr>
          <p:cNvSpPr/>
          <p:nvPr/>
        </p:nvSpPr>
        <p:spPr>
          <a:xfrm>
            <a:off x="7412684" y="4375204"/>
            <a:ext cx="503133" cy="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6" extrusionOk="0">
                <a:moveTo>
                  <a:pt x="21412" y="18407"/>
                </a:moveTo>
                <a:cubicBezTo>
                  <a:pt x="17656" y="14650"/>
                  <a:pt x="17656" y="14650"/>
                  <a:pt x="17656" y="14650"/>
                </a:cubicBezTo>
                <a:cubicBezTo>
                  <a:pt x="18595" y="13148"/>
                  <a:pt x="19158" y="11270"/>
                  <a:pt x="19158" y="9391"/>
                </a:cubicBezTo>
                <a:cubicBezTo>
                  <a:pt x="19158" y="4132"/>
                  <a:pt x="14838" y="0"/>
                  <a:pt x="9579" y="0"/>
                </a:cubicBezTo>
                <a:cubicBezTo>
                  <a:pt x="4320" y="0"/>
                  <a:pt x="0" y="4132"/>
                  <a:pt x="0" y="9391"/>
                </a:cubicBezTo>
                <a:cubicBezTo>
                  <a:pt x="0" y="14650"/>
                  <a:pt x="4320" y="18970"/>
                  <a:pt x="9579" y="18970"/>
                </a:cubicBezTo>
                <a:cubicBezTo>
                  <a:pt x="11457" y="18970"/>
                  <a:pt x="13336" y="18407"/>
                  <a:pt x="14650" y="17468"/>
                </a:cubicBezTo>
                <a:cubicBezTo>
                  <a:pt x="18407" y="21224"/>
                  <a:pt x="18407" y="21224"/>
                  <a:pt x="18407" y="21224"/>
                </a:cubicBezTo>
                <a:cubicBezTo>
                  <a:pt x="18783" y="21600"/>
                  <a:pt x="19158" y="21600"/>
                  <a:pt x="19534" y="21224"/>
                </a:cubicBezTo>
                <a:cubicBezTo>
                  <a:pt x="21412" y="19346"/>
                  <a:pt x="21412" y="19346"/>
                  <a:pt x="21412" y="19346"/>
                </a:cubicBezTo>
                <a:cubicBezTo>
                  <a:pt x="21600" y="18970"/>
                  <a:pt x="21600" y="18595"/>
                  <a:pt x="21412" y="18407"/>
                </a:cubicBezTo>
                <a:close/>
                <a:moveTo>
                  <a:pt x="9579" y="16341"/>
                </a:moveTo>
                <a:cubicBezTo>
                  <a:pt x="5823" y="16341"/>
                  <a:pt x="2817" y="13148"/>
                  <a:pt x="2817" y="9391"/>
                </a:cubicBezTo>
                <a:cubicBezTo>
                  <a:pt x="2817" y="5635"/>
                  <a:pt x="5823" y="2630"/>
                  <a:pt x="9579" y="2630"/>
                </a:cubicBezTo>
                <a:cubicBezTo>
                  <a:pt x="13336" y="2630"/>
                  <a:pt x="16341" y="5635"/>
                  <a:pt x="16341" y="9391"/>
                </a:cubicBezTo>
                <a:cubicBezTo>
                  <a:pt x="16341" y="13148"/>
                  <a:pt x="13336" y="16341"/>
                  <a:pt x="9579" y="163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25" name="Group">
            <a:extLst>
              <a:ext uri="{FF2B5EF4-FFF2-40B4-BE49-F238E27FC236}">
                <a16:creationId xmlns:a16="http://schemas.microsoft.com/office/drawing/2014/main" id="{FFE66DF6-642C-4BA5-BA6F-D8780E643757}"/>
              </a:ext>
            </a:extLst>
          </p:cNvPr>
          <p:cNvGrpSpPr/>
          <p:nvPr/>
        </p:nvGrpSpPr>
        <p:grpSpPr>
          <a:xfrm>
            <a:off x="5837652" y="5137492"/>
            <a:ext cx="572520" cy="572520"/>
            <a:chOff x="0" y="0"/>
            <a:chExt cx="791634" cy="791634"/>
          </a:xfrm>
          <a:solidFill>
            <a:schemeClr val="tx1"/>
          </a:solidFill>
        </p:grpSpPr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073D61DA-CD25-46D6-AC6C-35CAD7053DE2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9B91232A-827B-4F15-B932-0749BB918B71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8" name="Oval">
              <a:extLst>
                <a:ext uri="{FF2B5EF4-FFF2-40B4-BE49-F238E27FC236}">
                  <a16:creationId xmlns:a16="http://schemas.microsoft.com/office/drawing/2014/main" id="{50841D28-6CA8-4FA9-8796-F97A361CFDF3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9" name="Oval">
              <a:extLst>
                <a:ext uri="{FF2B5EF4-FFF2-40B4-BE49-F238E27FC236}">
                  <a16:creationId xmlns:a16="http://schemas.microsoft.com/office/drawing/2014/main" id="{54ACFC1D-1F7E-4F72-B8C4-B68785DDEF59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">
            <a:extLst>
              <a:ext uri="{FF2B5EF4-FFF2-40B4-BE49-F238E27FC236}">
                <a16:creationId xmlns:a16="http://schemas.microsoft.com/office/drawing/2014/main" id="{2F3D2827-2FAA-4A58-AE0F-B289EF6C857E}"/>
              </a:ext>
            </a:extLst>
          </p:cNvPr>
          <p:cNvSpPr/>
          <p:nvPr/>
        </p:nvSpPr>
        <p:spPr>
          <a:xfrm>
            <a:off x="5927622" y="1665459"/>
            <a:ext cx="458648" cy="473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1" name="Shape">
            <a:extLst>
              <a:ext uri="{FF2B5EF4-FFF2-40B4-BE49-F238E27FC236}">
                <a16:creationId xmlns:a16="http://schemas.microsoft.com/office/drawing/2014/main" id="{F652D2F6-FBAC-4454-9955-44591E0253C5}"/>
              </a:ext>
            </a:extLst>
          </p:cNvPr>
          <p:cNvSpPr/>
          <p:nvPr/>
        </p:nvSpPr>
        <p:spPr>
          <a:xfrm>
            <a:off x="4379046" y="4266175"/>
            <a:ext cx="458226" cy="48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2" name="Shape">
            <a:extLst>
              <a:ext uri="{FF2B5EF4-FFF2-40B4-BE49-F238E27FC236}">
                <a16:creationId xmlns:a16="http://schemas.microsoft.com/office/drawing/2014/main" id="{610C7A36-E1F8-47F3-B9E5-6416A6430FF3}"/>
              </a:ext>
            </a:extLst>
          </p:cNvPr>
          <p:cNvSpPr/>
          <p:nvPr/>
        </p:nvSpPr>
        <p:spPr>
          <a:xfrm>
            <a:off x="4318906" y="2577565"/>
            <a:ext cx="472565" cy="3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33" name="Group">
            <a:extLst>
              <a:ext uri="{FF2B5EF4-FFF2-40B4-BE49-F238E27FC236}">
                <a16:creationId xmlns:a16="http://schemas.microsoft.com/office/drawing/2014/main" id="{87CCC0B4-CD20-4EAF-A291-9159BB77AAE6}"/>
              </a:ext>
            </a:extLst>
          </p:cNvPr>
          <p:cNvGrpSpPr/>
          <p:nvPr/>
        </p:nvGrpSpPr>
        <p:grpSpPr>
          <a:xfrm>
            <a:off x="455769" y="358772"/>
            <a:ext cx="391585" cy="338669"/>
            <a:chOff x="0" y="0"/>
            <a:chExt cx="783168" cy="677336"/>
          </a:xfrm>
          <a:solidFill>
            <a:schemeClr val="tx1"/>
          </a:solidFill>
        </p:grpSpPr>
        <p:sp>
          <p:nvSpPr>
            <p:cNvPr id="234" name="Shape">
              <a:extLst>
                <a:ext uri="{FF2B5EF4-FFF2-40B4-BE49-F238E27FC236}">
                  <a16:creationId xmlns:a16="http://schemas.microsoft.com/office/drawing/2014/main" id="{141B86EC-0393-4405-99F7-0B29084A0FAD}"/>
                </a:ext>
              </a:extLst>
            </p:cNvPr>
            <p:cNvSpPr/>
            <p:nvPr/>
          </p:nvSpPr>
          <p:spPr>
            <a:xfrm>
              <a:off x="0" y="148168"/>
              <a:ext cx="97369" cy="52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28"/>
                  </a:moveTo>
                  <a:cubicBezTo>
                    <a:pt x="0" y="17772"/>
                    <a:pt x="0" y="17772"/>
                    <a:pt x="0" y="17772"/>
                  </a:cubicBezTo>
                  <a:cubicBezTo>
                    <a:pt x="0" y="19959"/>
                    <a:pt x="9257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9257" y="0"/>
                    <a:pt x="0" y="1641"/>
                    <a:pt x="0" y="382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5" name="Shape">
              <a:extLst>
                <a:ext uri="{FF2B5EF4-FFF2-40B4-BE49-F238E27FC236}">
                  <a16:creationId xmlns:a16="http://schemas.microsoft.com/office/drawing/2014/main" id="{180980E5-0B29-4EF0-BB38-8695DAA8332A}"/>
                </a:ext>
              </a:extLst>
            </p:cNvPr>
            <p:cNvSpPr/>
            <p:nvPr/>
          </p:nvSpPr>
          <p:spPr>
            <a:xfrm>
              <a:off x="148168" y="0"/>
              <a:ext cx="486835" cy="67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0" y="1497"/>
                  </a:moveTo>
                  <a:cubicBezTo>
                    <a:pt x="17400" y="642"/>
                    <a:pt x="16200" y="0"/>
                    <a:pt x="15000" y="0"/>
                  </a:cubicBezTo>
                  <a:cubicBezTo>
                    <a:pt x="6300" y="0"/>
                    <a:pt x="6300" y="0"/>
                    <a:pt x="6300" y="0"/>
                  </a:cubicBezTo>
                  <a:cubicBezTo>
                    <a:pt x="5100" y="0"/>
                    <a:pt x="4200" y="642"/>
                    <a:pt x="4200" y="1497"/>
                  </a:cubicBezTo>
                  <a:cubicBezTo>
                    <a:pt x="4200" y="4705"/>
                    <a:pt x="4200" y="4705"/>
                    <a:pt x="4200" y="4705"/>
                  </a:cubicBezTo>
                  <a:cubicBezTo>
                    <a:pt x="0" y="4705"/>
                    <a:pt x="0" y="4705"/>
                    <a:pt x="0" y="470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705"/>
                    <a:pt x="21600" y="4705"/>
                    <a:pt x="21600" y="4705"/>
                  </a:cubicBezTo>
                  <a:cubicBezTo>
                    <a:pt x="17400" y="4705"/>
                    <a:pt x="17400" y="4705"/>
                    <a:pt x="17400" y="4705"/>
                  </a:cubicBezTo>
                  <a:lnTo>
                    <a:pt x="17400" y="1497"/>
                  </a:lnTo>
                  <a:close/>
                  <a:moveTo>
                    <a:pt x="15000" y="4705"/>
                  </a:moveTo>
                  <a:cubicBezTo>
                    <a:pt x="6300" y="4705"/>
                    <a:pt x="6300" y="4705"/>
                    <a:pt x="6300" y="4705"/>
                  </a:cubicBezTo>
                  <a:cubicBezTo>
                    <a:pt x="6300" y="1497"/>
                    <a:pt x="6300" y="1497"/>
                    <a:pt x="6300" y="1497"/>
                  </a:cubicBezTo>
                  <a:cubicBezTo>
                    <a:pt x="15000" y="1497"/>
                    <a:pt x="15000" y="1497"/>
                    <a:pt x="15000" y="1497"/>
                  </a:cubicBezTo>
                  <a:lnTo>
                    <a:pt x="15000" y="470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6" name="Shape">
              <a:extLst>
                <a:ext uri="{FF2B5EF4-FFF2-40B4-BE49-F238E27FC236}">
                  <a16:creationId xmlns:a16="http://schemas.microsoft.com/office/drawing/2014/main" id="{D43AEEA7-CDD7-4F0D-8644-C0AB0693A7D5}"/>
                </a:ext>
              </a:extLst>
            </p:cNvPr>
            <p:cNvSpPr/>
            <p:nvPr/>
          </p:nvSpPr>
          <p:spPr>
            <a:xfrm>
              <a:off x="681568" y="148168"/>
              <a:ext cx="101601" cy="52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1520" y="21600"/>
                    <a:pt x="21600" y="19959"/>
                    <a:pt x="21600" y="17772"/>
                  </a:cubicBezTo>
                  <a:cubicBezTo>
                    <a:pt x="21600" y="3828"/>
                    <a:pt x="21600" y="3828"/>
                    <a:pt x="21600" y="3828"/>
                  </a:cubicBezTo>
                  <a:cubicBezTo>
                    <a:pt x="21600" y="1641"/>
                    <a:pt x="1152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6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9" grpId="0"/>
      <p:bldP spid="182" grpId="0"/>
      <p:bldP spid="183" grpId="0"/>
      <p:bldP spid="212" grpId="0"/>
      <p:bldP spid="213" grpId="0"/>
      <p:bldP spid="215" grpId="0"/>
      <p:bldP spid="224" grpId="0" animBg="1"/>
      <p:bldP spid="230" grpId="0" animBg="1"/>
      <p:bldP spid="231" grpId="0" animBg="1"/>
      <p:bldP spid="2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gradFill>
            <a:gsLst>
              <a:gs pos="5700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82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83894A-D868-40F6-973C-7F11CDDB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7" y="1362226"/>
            <a:ext cx="3736306" cy="261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1B4E-4006-4CB1-83DF-0528A01EA196}"/>
              </a:ext>
            </a:extLst>
          </p:cNvPr>
          <p:cNvSpPr txBox="1"/>
          <p:nvPr/>
        </p:nvSpPr>
        <p:spPr>
          <a:xfrm flipH="1">
            <a:off x="5266944" y="1709928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ShiningBot Data Analytics (P)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84BD-A16D-471F-952D-95746F778B1A}"/>
              </a:ext>
            </a:extLst>
          </p:cNvPr>
          <p:cNvSpPr txBox="1"/>
          <p:nvPr/>
        </p:nvSpPr>
        <p:spPr>
          <a:xfrm flipH="1">
            <a:off x="5266944" y="2265894"/>
            <a:ext cx="668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F3 – Nathigam Building, 97/55, NSK Salai (Arcot Road), Kodambakkam, Chennai – 600 024, TN,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E1096-24E5-41F8-A2A7-02DA3999A4D5}"/>
              </a:ext>
            </a:extLst>
          </p:cNvPr>
          <p:cNvSpPr txBox="1"/>
          <p:nvPr/>
        </p:nvSpPr>
        <p:spPr>
          <a:xfrm flipH="1">
            <a:off x="5266944" y="4588502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</a:rPr>
              <a:t>www.shiningbot.com  | info@shiningbot.com</a:t>
            </a:r>
          </a:p>
        </p:txBody>
      </p:sp>
      <p:pic>
        <p:nvPicPr>
          <p:cNvPr id="7" name="Picture 6" descr="A black and red sign with grey rectangles&#10;&#10;AI-generated content may be incorrect.">
            <a:extLst>
              <a:ext uri="{FF2B5EF4-FFF2-40B4-BE49-F238E27FC236}">
                <a16:creationId xmlns:a16="http://schemas.microsoft.com/office/drawing/2014/main" id="{3290A033-BCAF-C053-E92B-F7960388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4421169"/>
            <a:ext cx="3921340" cy="9803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4C389B-AEFF-7359-0696-B645910C4EB6}"/>
              </a:ext>
            </a:extLst>
          </p:cNvPr>
          <p:cNvSpPr txBox="1"/>
          <p:nvPr/>
        </p:nvSpPr>
        <p:spPr>
          <a:xfrm>
            <a:off x="863599" y="5448639"/>
            <a:ext cx="394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athilda" panose="02000500000000000000" pitchFamily="2" charset="0"/>
              </a:rPr>
              <a:t>a product of ShiningBot</a:t>
            </a:r>
          </a:p>
        </p:txBody>
      </p:sp>
    </p:spTree>
    <p:extLst>
      <p:ext uri="{BB962C8B-B14F-4D97-AF65-F5344CB8AC3E}">
        <p14:creationId xmlns:p14="http://schemas.microsoft.com/office/powerpoint/2010/main" val="1960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Agenda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59CE5869-19DD-4AB9-A923-F8C3A14F9824}"/>
              </a:ext>
            </a:extLst>
          </p:cNvPr>
          <p:cNvSpPr/>
          <p:nvPr/>
        </p:nvSpPr>
        <p:spPr>
          <a:xfrm>
            <a:off x="398403" y="327481"/>
            <a:ext cx="457553" cy="430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6" y="2115"/>
                  <a:pt x="15063" y="793"/>
                </a:cubicBezTo>
                <a:cubicBezTo>
                  <a:pt x="15809" y="264"/>
                  <a:pt x="16555" y="0"/>
                  <a:pt x="17586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4" y="21071"/>
                  <a:pt x="12789" y="21600"/>
                  <a:pt x="10800" y="21600"/>
                </a:cubicBezTo>
                <a:cubicBezTo>
                  <a:pt x="8775" y="21600"/>
                  <a:pt x="6786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7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4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4" y="10385"/>
                  <a:pt x="14814" y="10385"/>
                  <a:pt x="14814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4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4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4" y="2115"/>
                  <a:pt x="1989" y="4267"/>
                  <a:pt x="995" y="691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565D04-5A2D-4FE8-BEAE-2A9EA0B034D1}"/>
              </a:ext>
            </a:extLst>
          </p:cNvPr>
          <p:cNvGrpSpPr/>
          <p:nvPr/>
        </p:nvGrpSpPr>
        <p:grpSpPr>
          <a:xfrm>
            <a:off x="0" y="1228075"/>
            <a:ext cx="4189055" cy="5241998"/>
            <a:chOff x="0" y="1228075"/>
            <a:chExt cx="4189055" cy="52419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4EBB0DA-C6ED-41A0-AC16-DF3BEFE022D1}"/>
                </a:ext>
              </a:extLst>
            </p:cNvPr>
            <p:cNvGrpSpPr/>
            <p:nvPr/>
          </p:nvGrpSpPr>
          <p:grpSpPr>
            <a:xfrm>
              <a:off x="0" y="2538210"/>
              <a:ext cx="4189055" cy="1309375"/>
              <a:chOff x="0" y="2110196"/>
              <a:chExt cx="4189055" cy="1580733"/>
            </a:xfrm>
          </p:grpSpPr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A933F904-5FE3-4C7C-B4A8-BB7DAB70D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2836100"/>
                <a:ext cx="2600282" cy="854829"/>
              </a:xfrm>
              <a:custGeom>
                <a:avLst/>
                <a:gdLst>
                  <a:gd name="T0" fmla="*/ 634 w 638"/>
                  <a:gd name="T1" fmla="*/ 120 h 258"/>
                  <a:gd name="T2" fmla="*/ 592 w 638"/>
                  <a:gd name="T3" fmla="*/ 73 h 258"/>
                  <a:gd name="T4" fmla="*/ 584 w 638"/>
                  <a:gd name="T5" fmla="*/ 64 h 258"/>
                  <a:gd name="T6" fmla="*/ 555 w 638"/>
                  <a:gd name="T7" fmla="*/ 32 h 258"/>
                  <a:gd name="T8" fmla="*/ 534 w 638"/>
                  <a:gd name="T9" fmla="*/ 9 h 258"/>
                  <a:gd name="T10" fmla="*/ 534 w 638"/>
                  <a:gd name="T11" fmla="*/ 9 h 258"/>
                  <a:gd name="T12" fmla="*/ 525 w 638"/>
                  <a:gd name="T13" fmla="*/ 0 h 258"/>
                  <a:gd name="T14" fmla="*/ 0 w 638"/>
                  <a:gd name="T15" fmla="*/ 0 h 258"/>
                  <a:gd name="T16" fmla="*/ 0 w 638"/>
                  <a:gd name="T17" fmla="*/ 258 h 258"/>
                  <a:gd name="T18" fmla="*/ 525 w 638"/>
                  <a:gd name="T19" fmla="*/ 258 h 258"/>
                  <a:gd name="T20" fmla="*/ 534 w 638"/>
                  <a:gd name="T21" fmla="*/ 249 h 258"/>
                  <a:gd name="T22" fmla="*/ 534 w 638"/>
                  <a:gd name="T23" fmla="*/ 249 h 258"/>
                  <a:gd name="T24" fmla="*/ 555 w 638"/>
                  <a:gd name="T25" fmla="*/ 226 h 258"/>
                  <a:gd name="T26" fmla="*/ 584 w 638"/>
                  <a:gd name="T27" fmla="*/ 193 h 258"/>
                  <a:gd name="T28" fmla="*/ 592 w 638"/>
                  <a:gd name="T29" fmla="*/ 184 h 258"/>
                  <a:gd name="T30" fmla="*/ 634 w 638"/>
                  <a:gd name="T31" fmla="*/ 138 h 258"/>
                  <a:gd name="T32" fmla="*/ 634 w 638"/>
                  <a:gd name="T33" fmla="*/ 12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8">
                    <a:moveTo>
                      <a:pt x="634" y="120"/>
                    </a:moveTo>
                    <a:cubicBezTo>
                      <a:pt x="592" y="73"/>
                      <a:pt x="592" y="73"/>
                      <a:pt x="592" y="73"/>
                    </a:cubicBezTo>
                    <a:cubicBezTo>
                      <a:pt x="590" y="71"/>
                      <a:pt x="587" y="68"/>
                      <a:pt x="584" y="64"/>
                    </a:cubicBezTo>
                    <a:cubicBezTo>
                      <a:pt x="555" y="32"/>
                      <a:pt x="555" y="32"/>
                      <a:pt x="555" y="32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525" y="258"/>
                      <a:pt x="525" y="258"/>
                      <a:pt x="525" y="258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3"/>
                      <a:pt x="584" y="193"/>
                      <a:pt x="584" y="193"/>
                    </a:cubicBezTo>
                    <a:cubicBezTo>
                      <a:pt x="587" y="190"/>
                      <a:pt x="590" y="187"/>
                      <a:pt x="592" y="184"/>
                    </a:cubicBezTo>
                    <a:cubicBezTo>
                      <a:pt x="634" y="138"/>
                      <a:pt x="634" y="138"/>
                      <a:pt x="634" y="138"/>
                    </a:cubicBezTo>
                    <a:cubicBezTo>
                      <a:pt x="638" y="133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10">
                <a:extLst>
                  <a:ext uri="{FF2B5EF4-FFF2-40B4-BE49-F238E27FC236}">
                    <a16:creationId xmlns:a16="http://schemas.microsoft.com/office/drawing/2014/main" id="{437DC8E2-91BB-4EDF-89D9-981D0F66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10196"/>
                <a:ext cx="415288" cy="1580732"/>
              </a:xfrm>
              <a:prstGeom prst="rect">
                <a:avLst/>
              </a:pr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5EADE8F0-DA70-41E8-8A8E-6E7A6CECB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2110196"/>
                <a:ext cx="1173487" cy="1580732"/>
              </a:xfrm>
              <a:custGeom>
                <a:avLst/>
                <a:gdLst>
                  <a:gd name="T0" fmla="*/ 681 w 681"/>
                  <a:gd name="T1" fmla="*/ 1128 h 1128"/>
                  <a:gd name="T2" fmla="*/ 0 w 681"/>
                  <a:gd name="T3" fmla="*/ 1128 h 1128"/>
                  <a:gd name="T4" fmla="*/ 0 w 681"/>
                  <a:gd name="T5" fmla="*/ 0 h 1128"/>
                  <a:gd name="T6" fmla="*/ 681 w 681"/>
                  <a:gd name="T7" fmla="*/ 525 h 1128"/>
                  <a:gd name="T8" fmla="*/ 681 w 681"/>
                  <a:gd name="T9" fmla="*/ 112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128">
                    <a:moveTo>
                      <a:pt x="681" y="1128"/>
                    </a:moveTo>
                    <a:lnTo>
                      <a:pt x="0" y="1128"/>
                    </a:lnTo>
                    <a:lnTo>
                      <a:pt x="0" y="0"/>
                    </a:lnTo>
                    <a:lnTo>
                      <a:pt x="681" y="525"/>
                    </a:lnTo>
                    <a:lnTo>
                      <a:pt x="681" y="1128"/>
                    </a:lnTo>
                    <a:close/>
                  </a:path>
                </a:pathLst>
              </a:custGeom>
              <a:solidFill>
                <a:srgbClr val="767171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73A0AA5-3A2A-4363-A2EE-04A366882C0E}"/>
                </a:ext>
              </a:extLst>
            </p:cNvPr>
            <p:cNvGrpSpPr/>
            <p:nvPr/>
          </p:nvGrpSpPr>
          <p:grpSpPr>
            <a:xfrm>
              <a:off x="0" y="3842932"/>
              <a:ext cx="4189055" cy="1312857"/>
              <a:chOff x="0" y="3690929"/>
              <a:chExt cx="4189055" cy="1584936"/>
            </a:xfrm>
          </p:grpSpPr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id="{127A84EF-1DCD-419A-AD49-4F415500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3690929"/>
                <a:ext cx="2600282" cy="856230"/>
              </a:xfrm>
              <a:custGeom>
                <a:avLst/>
                <a:gdLst>
                  <a:gd name="T0" fmla="*/ 634 w 638"/>
                  <a:gd name="T1" fmla="*/ 120 h 258"/>
                  <a:gd name="T2" fmla="*/ 592 w 638"/>
                  <a:gd name="T3" fmla="*/ 74 h 258"/>
                  <a:gd name="T4" fmla="*/ 584 w 638"/>
                  <a:gd name="T5" fmla="*/ 65 h 258"/>
                  <a:gd name="T6" fmla="*/ 555 w 638"/>
                  <a:gd name="T7" fmla="*/ 32 h 258"/>
                  <a:gd name="T8" fmla="*/ 534 w 638"/>
                  <a:gd name="T9" fmla="*/ 9 h 258"/>
                  <a:gd name="T10" fmla="*/ 534 w 638"/>
                  <a:gd name="T11" fmla="*/ 9 h 258"/>
                  <a:gd name="T12" fmla="*/ 525 w 638"/>
                  <a:gd name="T13" fmla="*/ 0 h 258"/>
                  <a:gd name="T14" fmla="*/ 0 w 638"/>
                  <a:gd name="T15" fmla="*/ 0 h 258"/>
                  <a:gd name="T16" fmla="*/ 0 w 638"/>
                  <a:gd name="T17" fmla="*/ 258 h 258"/>
                  <a:gd name="T18" fmla="*/ 525 w 638"/>
                  <a:gd name="T19" fmla="*/ 258 h 258"/>
                  <a:gd name="T20" fmla="*/ 534 w 638"/>
                  <a:gd name="T21" fmla="*/ 249 h 258"/>
                  <a:gd name="T22" fmla="*/ 534 w 638"/>
                  <a:gd name="T23" fmla="*/ 249 h 258"/>
                  <a:gd name="T24" fmla="*/ 555 w 638"/>
                  <a:gd name="T25" fmla="*/ 226 h 258"/>
                  <a:gd name="T26" fmla="*/ 584 w 638"/>
                  <a:gd name="T27" fmla="*/ 194 h 258"/>
                  <a:gd name="T28" fmla="*/ 592 w 638"/>
                  <a:gd name="T29" fmla="*/ 185 h 258"/>
                  <a:gd name="T30" fmla="*/ 634 w 638"/>
                  <a:gd name="T31" fmla="*/ 138 h 258"/>
                  <a:gd name="T32" fmla="*/ 634 w 638"/>
                  <a:gd name="T33" fmla="*/ 12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8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1"/>
                      <a:pt x="587" y="68"/>
                      <a:pt x="584" y="65"/>
                    </a:cubicBezTo>
                    <a:cubicBezTo>
                      <a:pt x="555" y="32"/>
                      <a:pt x="555" y="32"/>
                      <a:pt x="555" y="32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525" y="258"/>
                      <a:pt x="525" y="258"/>
                      <a:pt x="525" y="258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0"/>
                      <a:pt x="590" y="187"/>
                      <a:pt x="592" y="185"/>
                    </a:cubicBezTo>
                    <a:cubicBezTo>
                      <a:pt x="634" y="138"/>
                      <a:pt x="634" y="138"/>
                      <a:pt x="634" y="138"/>
                    </a:cubicBezTo>
                    <a:cubicBezTo>
                      <a:pt x="638" y="133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6591A2F8-BEAD-4B43-9369-AFCE51E62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0929"/>
                <a:ext cx="415288" cy="1584936"/>
              </a:xfrm>
              <a:prstGeom prst="rect">
                <a:avLst/>
              </a:pr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877EDAB3-494A-45F9-AA05-ABD3EC1D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3690929"/>
                <a:ext cx="1173487" cy="1584936"/>
              </a:xfrm>
              <a:custGeom>
                <a:avLst/>
                <a:gdLst>
                  <a:gd name="T0" fmla="*/ 681 w 681"/>
                  <a:gd name="T1" fmla="*/ 611 h 1131"/>
                  <a:gd name="T2" fmla="*/ 0 w 681"/>
                  <a:gd name="T3" fmla="*/ 1131 h 1131"/>
                  <a:gd name="T4" fmla="*/ 0 w 681"/>
                  <a:gd name="T5" fmla="*/ 0 h 1131"/>
                  <a:gd name="T6" fmla="*/ 681 w 681"/>
                  <a:gd name="T7" fmla="*/ 0 h 1131"/>
                  <a:gd name="T8" fmla="*/ 681 w 681"/>
                  <a:gd name="T9" fmla="*/ 611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131">
                    <a:moveTo>
                      <a:pt x="681" y="611"/>
                    </a:moveTo>
                    <a:lnTo>
                      <a:pt x="0" y="1131"/>
                    </a:lnTo>
                    <a:lnTo>
                      <a:pt x="0" y="0"/>
                    </a:lnTo>
                    <a:lnTo>
                      <a:pt x="681" y="0"/>
                    </a:lnTo>
                    <a:lnTo>
                      <a:pt x="681" y="611"/>
                    </a:lnTo>
                    <a:close/>
                  </a:path>
                </a:pathLst>
              </a:custGeom>
              <a:solidFill>
                <a:srgbClr val="4CC7C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3C91069-1A1C-46E1-9B11-98DE18192B55}"/>
                </a:ext>
              </a:extLst>
            </p:cNvPr>
            <p:cNvGrpSpPr/>
            <p:nvPr/>
          </p:nvGrpSpPr>
          <p:grpSpPr>
            <a:xfrm>
              <a:off x="0" y="4555925"/>
              <a:ext cx="4189055" cy="1914148"/>
              <a:chOff x="0" y="4547160"/>
              <a:chExt cx="4189055" cy="2310840"/>
            </a:xfrm>
          </p:grpSpPr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9409A9D2-E2F6-4EC7-839B-BC226D70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4547160"/>
                <a:ext cx="2600282" cy="859033"/>
              </a:xfrm>
              <a:custGeom>
                <a:avLst/>
                <a:gdLst>
                  <a:gd name="T0" fmla="*/ 634 w 638"/>
                  <a:gd name="T1" fmla="*/ 120 h 259"/>
                  <a:gd name="T2" fmla="*/ 592 w 638"/>
                  <a:gd name="T3" fmla="*/ 74 h 259"/>
                  <a:gd name="T4" fmla="*/ 584 w 638"/>
                  <a:gd name="T5" fmla="*/ 65 h 259"/>
                  <a:gd name="T6" fmla="*/ 555 w 638"/>
                  <a:gd name="T7" fmla="*/ 33 h 259"/>
                  <a:gd name="T8" fmla="*/ 534 w 638"/>
                  <a:gd name="T9" fmla="*/ 9 h 259"/>
                  <a:gd name="T10" fmla="*/ 534 w 638"/>
                  <a:gd name="T11" fmla="*/ 9 h 259"/>
                  <a:gd name="T12" fmla="*/ 525 w 638"/>
                  <a:gd name="T13" fmla="*/ 0 h 259"/>
                  <a:gd name="T14" fmla="*/ 0 w 638"/>
                  <a:gd name="T15" fmla="*/ 0 h 259"/>
                  <a:gd name="T16" fmla="*/ 0 w 638"/>
                  <a:gd name="T17" fmla="*/ 259 h 259"/>
                  <a:gd name="T18" fmla="*/ 525 w 638"/>
                  <a:gd name="T19" fmla="*/ 259 h 259"/>
                  <a:gd name="T20" fmla="*/ 534 w 638"/>
                  <a:gd name="T21" fmla="*/ 250 h 259"/>
                  <a:gd name="T22" fmla="*/ 534 w 638"/>
                  <a:gd name="T23" fmla="*/ 250 h 259"/>
                  <a:gd name="T24" fmla="*/ 555 w 638"/>
                  <a:gd name="T25" fmla="*/ 226 h 259"/>
                  <a:gd name="T26" fmla="*/ 584 w 638"/>
                  <a:gd name="T27" fmla="*/ 194 h 259"/>
                  <a:gd name="T28" fmla="*/ 592 w 638"/>
                  <a:gd name="T29" fmla="*/ 185 h 259"/>
                  <a:gd name="T30" fmla="*/ 634 w 638"/>
                  <a:gd name="T31" fmla="*/ 139 h 259"/>
                  <a:gd name="T32" fmla="*/ 634 w 638"/>
                  <a:gd name="T33" fmla="*/ 1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9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2"/>
                      <a:pt x="587" y="68"/>
                      <a:pt x="584" y="65"/>
                    </a:cubicBezTo>
                    <a:cubicBezTo>
                      <a:pt x="555" y="33"/>
                      <a:pt x="555" y="33"/>
                      <a:pt x="555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525" y="259"/>
                      <a:pt x="525" y="259"/>
                      <a:pt x="525" y="259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1"/>
                      <a:pt x="590" y="187"/>
                      <a:pt x="592" y="185"/>
                    </a:cubicBezTo>
                    <a:cubicBezTo>
                      <a:pt x="634" y="139"/>
                      <a:pt x="634" y="139"/>
                      <a:pt x="634" y="139"/>
                    </a:cubicBezTo>
                    <a:cubicBezTo>
                      <a:pt x="638" y="134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55535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0473E1CB-99CB-4378-8A48-532356D01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275866"/>
                <a:ext cx="415288" cy="1582134"/>
              </a:xfrm>
              <a:prstGeom prst="rect">
                <a:avLst/>
              </a:prstGeom>
              <a:solidFill>
                <a:srgbClr val="55535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2CDE1033-E264-423E-8FDE-9FCDE556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4547160"/>
                <a:ext cx="1173487" cy="2310840"/>
              </a:xfrm>
              <a:custGeom>
                <a:avLst/>
                <a:gdLst>
                  <a:gd name="T0" fmla="*/ 681 w 681"/>
                  <a:gd name="T1" fmla="*/ 613 h 1649"/>
                  <a:gd name="T2" fmla="*/ 0 w 681"/>
                  <a:gd name="T3" fmla="*/ 1649 h 1649"/>
                  <a:gd name="T4" fmla="*/ 0 w 681"/>
                  <a:gd name="T5" fmla="*/ 520 h 1649"/>
                  <a:gd name="T6" fmla="*/ 681 w 681"/>
                  <a:gd name="T7" fmla="*/ 0 h 1649"/>
                  <a:gd name="T8" fmla="*/ 681 w 681"/>
                  <a:gd name="T9" fmla="*/ 613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649">
                    <a:moveTo>
                      <a:pt x="681" y="613"/>
                    </a:moveTo>
                    <a:lnTo>
                      <a:pt x="0" y="1649"/>
                    </a:lnTo>
                    <a:lnTo>
                      <a:pt x="0" y="520"/>
                    </a:lnTo>
                    <a:lnTo>
                      <a:pt x="681" y="0"/>
                    </a:lnTo>
                    <a:lnTo>
                      <a:pt x="681" y="613"/>
                    </a:lnTo>
                    <a:close/>
                  </a:path>
                </a:pathLst>
              </a:custGeom>
              <a:solidFill>
                <a:srgbClr val="25232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6D0B972-B055-4B19-A906-D8AEEE8D46BF}"/>
                </a:ext>
              </a:extLst>
            </p:cNvPr>
            <p:cNvGrpSpPr/>
            <p:nvPr/>
          </p:nvGrpSpPr>
          <p:grpSpPr>
            <a:xfrm>
              <a:off x="0" y="1228075"/>
              <a:ext cx="4189055" cy="1922274"/>
              <a:chOff x="0" y="525260"/>
              <a:chExt cx="4189055" cy="2320650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E70DE2A3-CCFE-4B60-9A65-8B3300F6C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1978520"/>
                <a:ext cx="2600282" cy="859033"/>
              </a:xfrm>
              <a:custGeom>
                <a:avLst/>
                <a:gdLst>
                  <a:gd name="T0" fmla="*/ 634 w 638"/>
                  <a:gd name="T1" fmla="*/ 120 h 259"/>
                  <a:gd name="T2" fmla="*/ 592 w 638"/>
                  <a:gd name="T3" fmla="*/ 74 h 259"/>
                  <a:gd name="T4" fmla="*/ 584 w 638"/>
                  <a:gd name="T5" fmla="*/ 65 h 259"/>
                  <a:gd name="T6" fmla="*/ 555 w 638"/>
                  <a:gd name="T7" fmla="*/ 33 h 259"/>
                  <a:gd name="T8" fmla="*/ 534 w 638"/>
                  <a:gd name="T9" fmla="*/ 10 h 259"/>
                  <a:gd name="T10" fmla="*/ 534 w 638"/>
                  <a:gd name="T11" fmla="*/ 9 h 259"/>
                  <a:gd name="T12" fmla="*/ 525 w 638"/>
                  <a:gd name="T13" fmla="*/ 0 h 259"/>
                  <a:gd name="T14" fmla="*/ 0 w 638"/>
                  <a:gd name="T15" fmla="*/ 0 h 259"/>
                  <a:gd name="T16" fmla="*/ 0 w 638"/>
                  <a:gd name="T17" fmla="*/ 259 h 259"/>
                  <a:gd name="T18" fmla="*/ 525 w 638"/>
                  <a:gd name="T19" fmla="*/ 259 h 259"/>
                  <a:gd name="T20" fmla="*/ 534 w 638"/>
                  <a:gd name="T21" fmla="*/ 250 h 259"/>
                  <a:gd name="T22" fmla="*/ 534 w 638"/>
                  <a:gd name="T23" fmla="*/ 250 h 259"/>
                  <a:gd name="T24" fmla="*/ 555 w 638"/>
                  <a:gd name="T25" fmla="*/ 226 h 259"/>
                  <a:gd name="T26" fmla="*/ 584 w 638"/>
                  <a:gd name="T27" fmla="*/ 194 h 259"/>
                  <a:gd name="T28" fmla="*/ 592 w 638"/>
                  <a:gd name="T29" fmla="*/ 185 h 259"/>
                  <a:gd name="T30" fmla="*/ 634 w 638"/>
                  <a:gd name="T31" fmla="*/ 139 h 259"/>
                  <a:gd name="T32" fmla="*/ 634 w 638"/>
                  <a:gd name="T33" fmla="*/ 1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9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2"/>
                      <a:pt x="587" y="68"/>
                      <a:pt x="584" y="65"/>
                    </a:cubicBezTo>
                    <a:cubicBezTo>
                      <a:pt x="555" y="33"/>
                      <a:pt x="555" y="33"/>
                      <a:pt x="555" y="33"/>
                    </a:cubicBezTo>
                    <a:cubicBezTo>
                      <a:pt x="534" y="10"/>
                      <a:pt x="534" y="10"/>
                      <a:pt x="534" y="10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525" y="259"/>
                      <a:pt x="525" y="259"/>
                      <a:pt x="525" y="259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1"/>
                      <a:pt x="590" y="187"/>
                      <a:pt x="592" y="185"/>
                    </a:cubicBezTo>
                    <a:cubicBezTo>
                      <a:pt x="634" y="139"/>
                      <a:pt x="634" y="139"/>
                      <a:pt x="634" y="139"/>
                    </a:cubicBezTo>
                    <a:cubicBezTo>
                      <a:pt x="638" y="134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9">
                <a:extLst>
                  <a:ext uri="{FF2B5EF4-FFF2-40B4-BE49-F238E27FC236}">
                    <a16:creationId xmlns:a16="http://schemas.microsoft.com/office/drawing/2014/main" id="{50225617-30BE-4009-A3AF-8C34A332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25260"/>
                <a:ext cx="415288" cy="1584936"/>
              </a:xfrm>
              <a:prstGeom prst="rect">
                <a:avLst/>
              </a:pr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0BDFB522-BDCD-439C-9C03-369991D1C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525260"/>
                <a:ext cx="1173487" cy="2320650"/>
              </a:xfrm>
              <a:custGeom>
                <a:avLst/>
                <a:gdLst>
                  <a:gd name="T0" fmla="*/ 681 w 681"/>
                  <a:gd name="T1" fmla="*/ 1656 h 1656"/>
                  <a:gd name="T2" fmla="*/ 0 w 681"/>
                  <a:gd name="T3" fmla="*/ 1135 h 1656"/>
                  <a:gd name="T4" fmla="*/ 0 w 681"/>
                  <a:gd name="T5" fmla="*/ 0 h 1656"/>
                  <a:gd name="T6" fmla="*/ 681 w 681"/>
                  <a:gd name="T7" fmla="*/ 1036 h 1656"/>
                  <a:gd name="T8" fmla="*/ 681 w 681"/>
                  <a:gd name="T9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656">
                    <a:moveTo>
                      <a:pt x="681" y="1656"/>
                    </a:moveTo>
                    <a:lnTo>
                      <a:pt x="0" y="1135"/>
                    </a:lnTo>
                    <a:lnTo>
                      <a:pt x="0" y="0"/>
                    </a:lnTo>
                    <a:lnTo>
                      <a:pt x="681" y="1036"/>
                    </a:lnTo>
                    <a:lnTo>
                      <a:pt x="681" y="1656"/>
                    </a:lnTo>
                    <a:close/>
                  </a:path>
                </a:pathLst>
              </a:custGeom>
              <a:solidFill>
                <a:srgbClr val="D63E2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F8010BB8-117C-4C0A-9A26-08C7ECFB2990}"/>
                </a:ext>
              </a:extLst>
            </p:cNvPr>
            <p:cNvSpPr/>
            <p:nvPr/>
          </p:nvSpPr>
          <p:spPr>
            <a:xfrm>
              <a:off x="3425934" y="3291203"/>
              <a:ext cx="395818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5828" y="17876"/>
                  </a:moveTo>
                  <a:cubicBezTo>
                    <a:pt x="10800" y="14152"/>
                    <a:pt x="10800" y="14152"/>
                    <a:pt x="10800" y="14152"/>
                  </a:cubicBezTo>
                  <a:cubicBezTo>
                    <a:pt x="5772" y="17876"/>
                    <a:pt x="5772" y="17876"/>
                    <a:pt x="5772" y="17876"/>
                  </a:cubicBezTo>
                  <a:cubicBezTo>
                    <a:pt x="7634" y="11917"/>
                    <a:pt x="7634" y="11917"/>
                    <a:pt x="7634" y="11917"/>
                  </a:cubicBezTo>
                  <a:cubicBezTo>
                    <a:pt x="2607" y="8379"/>
                    <a:pt x="2607" y="8379"/>
                    <a:pt x="2607" y="8379"/>
                  </a:cubicBezTo>
                  <a:cubicBezTo>
                    <a:pt x="8938" y="8379"/>
                    <a:pt x="8938" y="8379"/>
                    <a:pt x="8938" y="8379"/>
                  </a:cubicBezTo>
                  <a:cubicBezTo>
                    <a:pt x="10800" y="2421"/>
                    <a:pt x="10800" y="2421"/>
                    <a:pt x="10800" y="2421"/>
                  </a:cubicBezTo>
                  <a:cubicBezTo>
                    <a:pt x="12662" y="8379"/>
                    <a:pt x="12662" y="8379"/>
                    <a:pt x="12662" y="8379"/>
                  </a:cubicBezTo>
                  <a:cubicBezTo>
                    <a:pt x="18807" y="8379"/>
                    <a:pt x="18807" y="8379"/>
                    <a:pt x="18807" y="8379"/>
                  </a:cubicBezTo>
                  <a:cubicBezTo>
                    <a:pt x="13966" y="11917"/>
                    <a:pt x="13966" y="11917"/>
                    <a:pt x="13966" y="11917"/>
                  </a:cubicBezTo>
                  <a:lnTo>
                    <a:pt x="15828" y="17876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0CCE0144-F102-4F13-B3B1-B13F17337548}"/>
                </a:ext>
              </a:extLst>
            </p:cNvPr>
            <p:cNvSpPr/>
            <p:nvPr/>
          </p:nvSpPr>
          <p:spPr>
            <a:xfrm>
              <a:off x="3425934" y="2570654"/>
              <a:ext cx="438034" cy="43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12994"/>
                  </a:moveTo>
                  <a:cubicBezTo>
                    <a:pt x="18562" y="13669"/>
                    <a:pt x="18309" y="14259"/>
                    <a:pt x="17972" y="14850"/>
                  </a:cubicBezTo>
                  <a:cubicBezTo>
                    <a:pt x="17972" y="14934"/>
                    <a:pt x="19744" y="17128"/>
                    <a:pt x="18647" y="18141"/>
                  </a:cubicBezTo>
                  <a:cubicBezTo>
                    <a:pt x="18141" y="18731"/>
                    <a:pt x="18141" y="18731"/>
                    <a:pt x="18141" y="18731"/>
                  </a:cubicBezTo>
                  <a:cubicBezTo>
                    <a:pt x="17297" y="19491"/>
                    <a:pt x="15356" y="18225"/>
                    <a:pt x="14850" y="17887"/>
                  </a:cubicBezTo>
                  <a:cubicBezTo>
                    <a:pt x="14259" y="18309"/>
                    <a:pt x="13584" y="18562"/>
                    <a:pt x="12825" y="18731"/>
                  </a:cubicBezTo>
                  <a:cubicBezTo>
                    <a:pt x="12994" y="18731"/>
                    <a:pt x="12994" y="18731"/>
                    <a:pt x="12994" y="18731"/>
                  </a:cubicBezTo>
                  <a:cubicBezTo>
                    <a:pt x="12994" y="18731"/>
                    <a:pt x="12656" y="21600"/>
                    <a:pt x="11053" y="21600"/>
                  </a:cubicBezTo>
                  <a:cubicBezTo>
                    <a:pt x="10547" y="21600"/>
                    <a:pt x="10547" y="21600"/>
                    <a:pt x="10547" y="21600"/>
                  </a:cubicBezTo>
                  <a:cubicBezTo>
                    <a:pt x="9366" y="21600"/>
                    <a:pt x="8691" y="19153"/>
                    <a:pt x="8606" y="18647"/>
                  </a:cubicBezTo>
                  <a:cubicBezTo>
                    <a:pt x="7931" y="18478"/>
                    <a:pt x="7256" y="18225"/>
                    <a:pt x="6666" y="17803"/>
                  </a:cubicBezTo>
                  <a:cubicBezTo>
                    <a:pt x="6750" y="17972"/>
                    <a:pt x="6750" y="17972"/>
                    <a:pt x="6750" y="17972"/>
                  </a:cubicBezTo>
                  <a:cubicBezTo>
                    <a:pt x="6750" y="17972"/>
                    <a:pt x="4472" y="19744"/>
                    <a:pt x="3375" y="18647"/>
                  </a:cubicBezTo>
                  <a:cubicBezTo>
                    <a:pt x="2953" y="18225"/>
                    <a:pt x="2953" y="18225"/>
                    <a:pt x="2953" y="18225"/>
                  </a:cubicBezTo>
                  <a:cubicBezTo>
                    <a:pt x="2109" y="17381"/>
                    <a:pt x="3459" y="15187"/>
                    <a:pt x="3713" y="14766"/>
                  </a:cubicBezTo>
                  <a:cubicBezTo>
                    <a:pt x="3375" y="14259"/>
                    <a:pt x="3122" y="13669"/>
                    <a:pt x="2953" y="12994"/>
                  </a:cubicBezTo>
                  <a:cubicBezTo>
                    <a:pt x="2447" y="12909"/>
                    <a:pt x="0" y="12234"/>
                    <a:pt x="0" y="11053"/>
                  </a:cubicBezTo>
                  <a:cubicBezTo>
                    <a:pt x="0" y="10547"/>
                    <a:pt x="0" y="10547"/>
                    <a:pt x="0" y="10547"/>
                  </a:cubicBezTo>
                  <a:cubicBezTo>
                    <a:pt x="0" y="9113"/>
                    <a:pt x="2363" y="8691"/>
                    <a:pt x="2953" y="8606"/>
                  </a:cubicBezTo>
                  <a:cubicBezTo>
                    <a:pt x="3122" y="7931"/>
                    <a:pt x="3375" y="7341"/>
                    <a:pt x="3713" y="6750"/>
                  </a:cubicBezTo>
                  <a:cubicBezTo>
                    <a:pt x="3459" y="6413"/>
                    <a:pt x="2025" y="4219"/>
                    <a:pt x="2869" y="3375"/>
                  </a:cubicBezTo>
                  <a:cubicBezTo>
                    <a:pt x="3375" y="2953"/>
                    <a:pt x="3375" y="2953"/>
                    <a:pt x="3375" y="2953"/>
                  </a:cubicBezTo>
                  <a:cubicBezTo>
                    <a:pt x="4303" y="1941"/>
                    <a:pt x="6328" y="3291"/>
                    <a:pt x="6750" y="3628"/>
                  </a:cubicBezTo>
                  <a:cubicBezTo>
                    <a:pt x="7341" y="3291"/>
                    <a:pt x="7931" y="3038"/>
                    <a:pt x="8606" y="2869"/>
                  </a:cubicBezTo>
                  <a:cubicBezTo>
                    <a:pt x="8775" y="2278"/>
                    <a:pt x="9450" y="0"/>
                    <a:pt x="10547" y="0"/>
                  </a:cubicBezTo>
                  <a:cubicBezTo>
                    <a:pt x="11053" y="0"/>
                    <a:pt x="11053" y="0"/>
                    <a:pt x="11053" y="0"/>
                  </a:cubicBezTo>
                  <a:cubicBezTo>
                    <a:pt x="12403" y="0"/>
                    <a:pt x="12909" y="2194"/>
                    <a:pt x="12994" y="2869"/>
                  </a:cubicBezTo>
                  <a:cubicBezTo>
                    <a:pt x="13669" y="3038"/>
                    <a:pt x="14259" y="3291"/>
                    <a:pt x="14850" y="3628"/>
                  </a:cubicBezTo>
                  <a:cubicBezTo>
                    <a:pt x="15356" y="3291"/>
                    <a:pt x="17381" y="2025"/>
                    <a:pt x="18225" y="2869"/>
                  </a:cubicBezTo>
                  <a:cubicBezTo>
                    <a:pt x="18731" y="3375"/>
                    <a:pt x="18731" y="3375"/>
                    <a:pt x="18731" y="3375"/>
                  </a:cubicBezTo>
                  <a:cubicBezTo>
                    <a:pt x="19659" y="4303"/>
                    <a:pt x="18309" y="6244"/>
                    <a:pt x="17972" y="6750"/>
                  </a:cubicBezTo>
                  <a:cubicBezTo>
                    <a:pt x="18309" y="7341"/>
                    <a:pt x="18562" y="7931"/>
                    <a:pt x="18731" y="8606"/>
                  </a:cubicBezTo>
                  <a:cubicBezTo>
                    <a:pt x="18900" y="8606"/>
                    <a:pt x="21600" y="9028"/>
                    <a:pt x="21600" y="10547"/>
                  </a:cubicBezTo>
                  <a:cubicBezTo>
                    <a:pt x="21600" y="11053"/>
                    <a:pt x="21600" y="11053"/>
                    <a:pt x="21600" y="11053"/>
                  </a:cubicBezTo>
                  <a:cubicBezTo>
                    <a:pt x="21600" y="12150"/>
                    <a:pt x="19322" y="12825"/>
                    <a:pt x="18731" y="12994"/>
                  </a:cubicBezTo>
                  <a:moveTo>
                    <a:pt x="10800" y="4725"/>
                  </a:moveTo>
                  <a:cubicBezTo>
                    <a:pt x="7425" y="4725"/>
                    <a:pt x="4725" y="7425"/>
                    <a:pt x="4725" y="10800"/>
                  </a:cubicBezTo>
                  <a:cubicBezTo>
                    <a:pt x="4725" y="14175"/>
                    <a:pt x="7425" y="16875"/>
                    <a:pt x="10800" y="16875"/>
                  </a:cubicBezTo>
                  <a:cubicBezTo>
                    <a:pt x="14175" y="16875"/>
                    <a:pt x="16875" y="14175"/>
                    <a:pt x="16875" y="10800"/>
                  </a:cubicBezTo>
                  <a:cubicBezTo>
                    <a:pt x="16875" y="7425"/>
                    <a:pt x="14175" y="4725"/>
                    <a:pt x="10800" y="4725"/>
                  </a:cubicBezTo>
                  <a:moveTo>
                    <a:pt x="10800" y="14850"/>
                  </a:moveTo>
                  <a:cubicBezTo>
                    <a:pt x="8522" y="14850"/>
                    <a:pt x="6750" y="13078"/>
                    <a:pt x="6750" y="10800"/>
                  </a:cubicBezTo>
                  <a:cubicBezTo>
                    <a:pt x="6750" y="8522"/>
                    <a:pt x="8522" y="6750"/>
                    <a:pt x="10800" y="6750"/>
                  </a:cubicBezTo>
                  <a:cubicBezTo>
                    <a:pt x="13078" y="6750"/>
                    <a:pt x="14850" y="8522"/>
                    <a:pt x="14850" y="10800"/>
                  </a:cubicBezTo>
                  <a:cubicBezTo>
                    <a:pt x="14850" y="13078"/>
                    <a:pt x="13078" y="14850"/>
                    <a:pt x="10800" y="14850"/>
                  </a:cubicBezTo>
                  <a:moveTo>
                    <a:pt x="10800" y="8775"/>
                  </a:moveTo>
                  <a:cubicBezTo>
                    <a:pt x="9703" y="8775"/>
                    <a:pt x="8775" y="9703"/>
                    <a:pt x="8775" y="10800"/>
                  </a:cubicBezTo>
                  <a:cubicBezTo>
                    <a:pt x="8775" y="11897"/>
                    <a:pt x="9703" y="12825"/>
                    <a:pt x="10800" y="12825"/>
                  </a:cubicBezTo>
                  <a:cubicBezTo>
                    <a:pt x="11897" y="12825"/>
                    <a:pt x="12825" y="11897"/>
                    <a:pt x="12825" y="10800"/>
                  </a:cubicBezTo>
                  <a:cubicBezTo>
                    <a:pt x="12825" y="9703"/>
                    <a:pt x="11897" y="8775"/>
                    <a:pt x="10800" y="877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80" name="Group">
              <a:extLst>
                <a:ext uri="{FF2B5EF4-FFF2-40B4-BE49-F238E27FC236}">
                  <a16:creationId xmlns:a16="http://schemas.microsoft.com/office/drawing/2014/main" id="{CAAB5007-7DBA-41F6-B200-8BDF51A13021}"/>
                </a:ext>
              </a:extLst>
            </p:cNvPr>
            <p:cNvGrpSpPr/>
            <p:nvPr/>
          </p:nvGrpSpPr>
          <p:grpSpPr>
            <a:xfrm>
              <a:off x="3425934" y="4008543"/>
              <a:ext cx="391585" cy="338669"/>
              <a:chOff x="0" y="0"/>
              <a:chExt cx="783168" cy="677336"/>
            </a:xfrm>
            <a:solidFill>
              <a:schemeClr val="bg1"/>
            </a:solidFill>
          </p:grpSpPr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D2FC0579-22A0-44C5-92A3-4F1CC6518899}"/>
                  </a:ext>
                </a:extLst>
              </p:cNvPr>
              <p:cNvSpPr/>
              <p:nvPr/>
            </p:nvSpPr>
            <p:spPr>
              <a:xfrm>
                <a:off x="0" y="148168"/>
                <a:ext cx="97369" cy="529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28"/>
                    </a:moveTo>
                    <a:cubicBezTo>
                      <a:pt x="0" y="17772"/>
                      <a:pt x="0" y="17772"/>
                      <a:pt x="0" y="17772"/>
                    </a:cubicBezTo>
                    <a:cubicBezTo>
                      <a:pt x="0" y="19959"/>
                      <a:pt x="9257" y="216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9257" y="0"/>
                      <a:pt x="0" y="1641"/>
                      <a:pt x="0" y="382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2850BA04-916E-4F2E-89FC-9A2F88069C9B}"/>
                  </a:ext>
                </a:extLst>
              </p:cNvPr>
              <p:cNvSpPr/>
              <p:nvPr/>
            </p:nvSpPr>
            <p:spPr>
              <a:xfrm>
                <a:off x="148168" y="0"/>
                <a:ext cx="486835" cy="677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00" y="1497"/>
                    </a:moveTo>
                    <a:cubicBezTo>
                      <a:pt x="17400" y="642"/>
                      <a:pt x="16200" y="0"/>
                      <a:pt x="15000" y="0"/>
                    </a:cubicBezTo>
                    <a:cubicBezTo>
                      <a:pt x="6300" y="0"/>
                      <a:pt x="6300" y="0"/>
                      <a:pt x="6300" y="0"/>
                    </a:cubicBezTo>
                    <a:cubicBezTo>
                      <a:pt x="5100" y="0"/>
                      <a:pt x="4200" y="642"/>
                      <a:pt x="4200" y="1497"/>
                    </a:cubicBezTo>
                    <a:cubicBezTo>
                      <a:pt x="4200" y="4705"/>
                      <a:pt x="4200" y="4705"/>
                      <a:pt x="4200" y="4705"/>
                    </a:cubicBezTo>
                    <a:cubicBezTo>
                      <a:pt x="0" y="4705"/>
                      <a:pt x="0" y="4705"/>
                      <a:pt x="0" y="470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4705"/>
                      <a:pt x="21600" y="4705"/>
                      <a:pt x="21600" y="4705"/>
                    </a:cubicBezTo>
                    <a:cubicBezTo>
                      <a:pt x="17400" y="4705"/>
                      <a:pt x="17400" y="4705"/>
                      <a:pt x="17400" y="4705"/>
                    </a:cubicBezTo>
                    <a:lnTo>
                      <a:pt x="17400" y="1497"/>
                    </a:lnTo>
                    <a:close/>
                    <a:moveTo>
                      <a:pt x="15000" y="4705"/>
                    </a:moveTo>
                    <a:cubicBezTo>
                      <a:pt x="6300" y="4705"/>
                      <a:pt x="6300" y="4705"/>
                      <a:pt x="6300" y="4705"/>
                    </a:cubicBezTo>
                    <a:cubicBezTo>
                      <a:pt x="6300" y="1497"/>
                      <a:pt x="6300" y="1497"/>
                      <a:pt x="6300" y="1497"/>
                    </a:cubicBezTo>
                    <a:cubicBezTo>
                      <a:pt x="15000" y="1497"/>
                      <a:pt x="15000" y="1497"/>
                      <a:pt x="15000" y="1497"/>
                    </a:cubicBezTo>
                    <a:lnTo>
                      <a:pt x="15000" y="470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4F298C7B-D730-483D-85B7-9A3BD6F9F4B1}"/>
                  </a:ext>
                </a:extLst>
              </p:cNvPr>
              <p:cNvSpPr/>
              <p:nvPr/>
            </p:nvSpPr>
            <p:spPr>
              <a:xfrm>
                <a:off x="681568" y="148168"/>
                <a:ext cx="101601" cy="529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520" y="21600"/>
                      <a:pt x="21600" y="19959"/>
                      <a:pt x="21600" y="17772"/>
                    </a:cubicBezTo>
                    <a:cubicBezTo>
                      <a:pt x="21600" y="3828"/>
                      <a:pt x="21600" y="3828"/>
                      <a:pt x="21600" y="3828"/>
                    </a:cubicBezTo>
                    <a:cubicBezTo>
                      <a:pt x="21600" y="1641"/>
                      <a:pt x="1152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Shape">
              <a:extLst>
                <a:ext uri="{FF2B5EF4-FFF2-40B4-BE49-F238E27FC236}">
                  <a16:creationId xmlns:a16="http://schemas.microsoft.com/office/drawing/2014/main" id="{81BCD17E-AD88-4980-96A6-CD2ABC2F15F0}"/>
                </a:ext>
              </a:extLst>
            </p:cNvPr>
            <p:cNvSpPr/>
            <p:nvPr/>
          </p:nvSpPr>
          <p:spPr>
            <a:xfrm>
              <a:off x="3485201" y="4711683"/>
              <a:ext cx="2730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1FD5B-C45E-4BDA-BD89-189A8BD0F05A}"/>
              </a:ext>
            </a:extLst>
          </p:cNvPr>
          <p:cNvGrpSpPr/>
          <p:nvPr/>
        </p:nvGrpSpPr>
        <p:grpSpPr>
          <a:xfrm>
            <a:off x="4317930" y="2485468"/>
            <a:ext cx="4169122" cy="2633338"/>
            <a:chOff x="4317930" y="2485468"/>
            <a:chExt cx="4169122" cy="26333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53285-5283-46FF-9574-6B29A6C85DDC}"/>
                </a:ext>
              </a:extLst>
            </p:cNvPr>
            <p:cNvSpPr txBox="1"/>
            <p:nvPr/>
          </p:nvSpPr>
          <p:spPr>
            <a:xfrm flipH="1">
              <a:off x="4317930" y="2485468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Architecture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62F7AF-8E31-472A-934B-F61992CE8C11}"/>
                </a:ext>
              </a:extLst>
            </p:cNvPr>
            <p:cNvSpPr txBox="1"/>
            <p:nvPr/>
          </p:nvSpPr>
          <p:spPr>
            <a:xfrm flipH="1">
              <a:off x="4317930" y="3192897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Product Features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85D8830-8117-42FE-9947-1C906C3CE2FB}"/>
                </a:ext>
              </a:extLst>
            </p:cNvPr>
            <p:cNvSpPr txBox="1"/>
            <p:nvPr/>
          </p:nvSpPr>
          <p:spPr>
            <a:xfrm flipH="1">
              <a:off x="4317930" y="3916267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Why Shining Bot?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A876F-3BDB-4960-B6DE-5A930813C469}"/>
                </a:ext>
              </a:extLst>
            </p:cNvPr>
            <p:cNvSpPr txBox="1"/>
            <p:nvPr/>
          </p:nvSpPr>
          <p:spPr>
            <a:xfrm flipH="1">
              <a:off x="4317930" y="4595586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Contact 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C87D07A-E1EC-4FDA-923F-D48F8A3BFC90}"/>
              </a:ext>
            </a:extLst>
          </p:cNvPr>
          <p:cNvCxnSpPr/>
          <p:nvPr/>
        </p:nvCxnSpPr>
        <p:spPr>
          <a:xfrm flipV="1">
            <a:off x="2181693" y="1527181"/>
            <a:ext cx="1643858" cy="1365309"/>
          </a:xfrm>
          <a:prstGeom prst="bentConnector3">
            <a:avLst>
              <a:gd name="adj1" fmla="val 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D705F2-6C4B-489A-BEF1-02441CB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" y="2113013"/>
            <a:ext cx="4227868" cy="4905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130B7-35B4-4403-B3F8-20D161FEAFC4}"/>
              </a:ext>
            </a:extLst>
          </p:cNvPr>
          <p:cNvCxnSpPr>
            <a:cxnSpLocks/>
          </p:cNvCxnSpPr>
          <p:nvPr/>
        </p:nvCxnSpPr>
        <p:spPr>
          <a:xfrm flipH="1">
            <a:off x="4516655" y="819149"/>
            <a:ext cx="16961" cy="603885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96F225F-D164-4510-A714-D52C2FA8BFF0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>
            <a:off x="5369296" y="1486825"/>
            <a:ext cx="3172974" cy="376595"/>
          </a:xfrm>
          <a:prstGeom prst="bentConnector3">
            <a:avLst>
              <a:gd name="adj1" fmla="val 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Hardware Architecture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picture containing monitor, large, white, plane&#10;&#10;Description automatically generated">
            <a:extLst>
              <a:ext uri="{FF2B5EF4-FFF2-40B4-BE49-F238E27FC236}">
                <a16:creationId xmlns:a16="http://schemas.microsoft.com/office/drawing/2014/main" id="{2273B582-D918-4157-8E78-B7DD3BF3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1" y="1346861"/>
            <a:ext cx="4736841" cy="126648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448B52-702F-4220-8375-081A43DCB415}"/>
              </a:ext>
            </a:extLst>
          </p:cNvPr>
          <p:cNvGrpSpPr/>
          <p:nvPr/>
        </p:nvGrpSpPr>
        <p:grpSpPr>
          <a:xfrm>
            <a:off x="3696540" y="928982"/>
            <a:ext cx="1674151" cy="1115683"/>
            <a:chOff x="3696540" y="928982"/>
            <a:chExt cx="1674151" cy="1115683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14B0B80C-DB57-44A7-AD5E-E09F0FC8B4BA}"/>
                </a:ext>
              </a:extLst>
            </p:cNvPr>
            <p:cNvSpPr/>
            <p:nvPr/>
          </p:nvSpPr>
          <p:spPr>
            <a:xfrm>
              <a:off x="3696540" y="928982"/>
              <a:ext cx="1674151" cy="111568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525CA-FAAB-4816-B11E-713D9E7AE5F8}"/>
                </a:ext>
              </a:extLst>
            </p:cNvPr>
            <p:cNvSpPr txBox="1"/>
            <p:nvPr/>
          </p:nvSpPr>
          <p:spPr>
            <a:xfrm>
              <a:off x="4134892" y="1373293"/>
              <a:ext cx="76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9A07028-1424-4829-96FA-28998152D872}"/>
              </a:ext>
            </a:extLst>
          </p:cNvPr>
          <p:cNvGrpSpPr/>
          <p:nvPr/>
        </p:nvGrpSpPr>
        <p:grpSpPr>
          <a:xfrm>
            <a:off x="5266854" y="2964709"/>
            <a:ext cx="1674167" cy="1674167"/>
            <a:chOff x="5266854" y="2964709"/>
            <a:chExt cx="1674167" cy="1674167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A256F235-C6AA-4F8D-B021-036888E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54" y="2964709"/>
              <a:ext cx="1674167" cy="16741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DE0689-51D2-48ED-9F58-912834E00D52}"/>
                </a:ext>
              </a:extLst>
            </p:cNvPr>
            <p:cNvSpPr txBox="1"/>
            <p:nvPr/>
          </p:nvSpPr>
          <p:spPr>
            <a:xfrm>
              <a:off x="5558254" y="4316825"/>
              <a:ext cx="1113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Access Point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D2A99-1450-4349-8CD4-AC8E4D694D9F}"/>
              </a:ext>
            </a:extLst>
          </p:cNvPr>
          <p:cNvGrpSpPr/>
          <p:nvPr/>
        </p:nvGrpSpPr>
        <p:grpSpPr>
          <a:xfrm>
            <a:off x="7252606" y="3646438"/>
            <a:ext cx="2392835" cy="978164"/>
            <a:chOff x="7252606" y="3646438"/>
            <a:chExt cx="2392835" cy="978164"/>
          </a:xfrm>
        </p:grpSpPr>
        <p:pic>
          <p:nvPicPr>
            <p:cNvPr id="42" name="Picture 41" descr="A picture containing clock, computer&#10;&#10;Description automatically generated">
              <a:extLst>
                <a:ext uri="{FF2B5EF4-FFF2-40B4-BE49-F238E27FC236}">
                  <a16:creationId xmlns:a16="http://schemas.microsoft.com/office/drawing/2014/main" id="{6E7FAA96-C4B5-432A-9376-8768637C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364" y="3646438"/>
              <a:ext cx="1803918" cy="90195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0B125F-1258-4E5A-9AAA-A3B4C2EB7A46}"/>
                </a:ext>
              </a:extLst>
            </p:cNvPr>
            <p:cNvSpPr txBox="1"/>
            <p:nvPr/>
          </p:nvSpPr>
          <p:spPr>
            <a:xfrm>
              <a:off x="7252606" y="4316825"/>
              <a:ext cx="2392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Wireless Controller (Optional)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20E5BA-308D-4E12-9E1E-4295EACF7CEB}"/>
              </a:ext>
            </a:extLst>
          </p:cNvPr>
          <p:cNvGrpSpPr/>
          <p:nvPr/>
        </p:nvGrpSpPr>
        <p:grpSpPr>
          <a:xfrm>
            <a:off x="10111327" y="2531816"/>
            <a:ext cx="1803919" cy="2092786"/>
            <a:chOff x="10111327" y="2531816"/>
            <a:chExt cx="1803919" cy="2092786"/>
          </a:xfrm>
        </p:grpSpPr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A70E4A1-BB73-400A-8CAE-67F2453F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327" y="2531816"/>
              <a:ext cx="1803919" cy="180391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2CDE23-9159-440F-8A77-E950047E972E}"/>
                </a:ext>
              </a:extLst>
            </p:cNvPr>
            <p:cNvSpPr txBox="1"/>
            <p:nvPr/>
          </p:nvSpPr>
          <p:spPr>
            <a:xfrm>
              <a:off x="10316301" y="4316825"/>
              <a:ext cx="147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Server (Optional)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6948D-0AFA-4F40-A69B-5BBEDA6E61CE}"/>
              </a:ext>
            </a:extLst>
          </p:cNvPr>
          <p:cNvGrpSpPr/>
          <p:nvPr/>
        </p:nvGrpSpPr>
        <p:grpSpPr>
          <a:xfrm>
            <a:off x="6092909" y="2142050"/>
            <a:ext cx="3086651" cy="1870113"/>
            <a:chOff x="6092909" y="2142050"/>
            <a:chExt cx="3086651" cy="18701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08B5C7-7BA5-49E1-A2C3-824418617F8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13343"/>
              <a:ext cx="6221" cy="13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096B8F-D42D-4D2D-95E0-A7D96FD2CFAE}"/>
                </a:ext>
              </a:extLst>
            </p:cNvPr>
            <p:cNvCxnSpPr/>
            <p:nvPr/>
          </p:nvCxnSpPr>
          <p:spPr>
            <a:xfrm>
              <a:off x="6092909" y="2613343"/>
              <a:ext cx="3086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65012E-633D-4057-BF75-2AC7693167B5}"/>
                </a:ext>
              </a:extLst>
            </p:cNvPr>
            <p:cNvCxnSpPr/>
            <p:nvPr/>
          </p:nvCxnSpPr>
          <p:spPr>
            <a:xfrm flipV="1">
              <a:off x="9174480" y="2142050"/>
              <a:ext cx="0" cy="471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307099C-837C-4050-B0B5-7B8EC9CDEF67}"/>
              </a:ext>
            </a:extLst>
          </p:cNvPr>
          <p:cNvGrpSpPr/>
          <p:nvPr/>
        </p:nvGrpSpPr>
        <p:grpSpPr>
          <a:xfrm>
            <a:off x="8412481" y="2147130"/>
            <a:ext cx="944879" cy="1723830"/>
            <a:chOff x="8412481" y="2147130"/>
            <a:chExt cx="944879" cy="172383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760741A-6FCB-4415-AB7E-A48C4C85B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481" y="2964709"/>
              <a:ext cx="6842" cy="9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2E2F8B-969B-4BE1-9443-67BA2187D865}"/>
                </a:ext>
              </a:extLst>
            </p:cNvPr>
            <p:cNvCxnSpPr/>
            <p:nvPr/>
          </p:nvCxnSpPr>
          <p:spPr>
            <a:xfrm>
              <a:off x="8419323" y="2964709"/>
              <a:ext cx="938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BB07B2-5F83-4A34-A849-402083656787}"/>
                </a:ext>
              </a:extLst>
            </p:cNvPr>
            <p:cNvCxnSpPr/>
            <p:nvPr/>
          </p:nvCxnSpPr>
          <p:spPr>
            <a:xfrm flipV="1">
              <a:off x="9352280" y="2147130"/>
              <a:ext cx="0" cy="8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3AE443-F089-4AC2-B11A-DC0B115290B2}"/>
              </a:ext>
            </a:extLst>
          </p:cNvPr>
          <p:cNvGrpSpPr/>
          <p:nvPr/>
        </p:nvGrpSpPr>
        <p:grpSpPr>
          <a:xfrm>
            <a:off x="9540240" y="2098040"/>
            <a:ext cx="1473047" cy="433776"/>
            <a:chOff x="9540240" y="2098040"/>
            <a:chExt cx="1473047" cy="43377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AE3AB3-BC70-4649-832B-3A057F34DF23}"/>
                </a:ext>
              </a:extLst>
            </p:cNvPr>
            <p:cNvCxnSpPr/>
            <p:nvPr/>
          </p:nvCxnSpPr>
          <p:spPr>
            <a:xfrm>
              <a:off x="9540240" y="2098040"/>
              <a:ext cx="0" cy="279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29D033-8864-4571-BEEE-D3A84FE900FD}"/>
                </a:ext>
              </a:extLst>
            </p:cNvPr>
            <p:cNvCxnSpPr/>
            <p:nvPr/>
          </p:nvCxnSpPr>
          <p:spPr>
            <a:xfrm>
              <a:off x="9540240" y="2377696"/>
              <a:ext cx="1473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0099DB-702B-4FDB-A8BB-D64EF1494CD6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1013286" y="2377696"/>
              <a:ext cx="1" cy="154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15AAEF-2A61-48EE-ADA4-67ED463723F5}"/>
              </a:ext>
            </a:extLst>
          </p:cNvPr>
          <p:cNvGrpSpPr/>
          <p:nvPr/>
        </p:nvGrpSpPr>
        <p:grpSpPr>
          <a:xfrm>
            <a:off x="4900936" y="5191742"/>
            <a:ext cx="2654240" cy="976512"/>
            <a:chOff x="4900936" y="5191742"/>
            <a:chExt cx="2654240" cy="97651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25AA08-B52F-4238-BCC1-772CD8B72A86}"/>
                </a:ext>
              </a:extLst>
            </p:cNvPr>
            <p:cNvGrpSpPr/>
            <p:nvPr/>
          </p:nvGrpSpPr>
          <p:grpSpPr>
            <a:xfrm>
              <a:off x="4900936" y="5191742"/>
              <a:ext cx="2654240" cy="786277"/>
              <a:chOff x="329339" y="5927489"/>
              <a:chExt cx="2654240" cy="78627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2D6870A-62D1-4F47-B6D4-E994B54BB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339" y="5927489"/>
                <a:ext cx="786277" cy="78627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2E94F9-497E-4B0F-8874-9EFDCCC0A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753" y="6021288"/>
                <a:ext cx="792088" cy="6057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0FB9F38-E344-4394-B3A4-0F41C885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979" y="597396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09C534-7013-4731-BB76-7EFFEBAB2E69}"/>
                </a:ext>
              </a:extLst>
            </p:cNvPr>
            <p:cNvSpPr txBox="1"/>
            <p:nvPr/>
          </p:nvSpPr>
          <p:spPr>
            <a:xfrm>
              <a:off x="4900936" y="5891255"/>
              <a:ext cx="2530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/>
                <a:t>Wireless Clients (Laptop/Tab/Mobile)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1E75D-1842-41E1-86D6-A0A5FB625D98}"/>
              </a:ext>
            </a:extLst>
          </p:cNvPr>
          <p:cNvSpPr txBox="1"/>
          <p:nvPr/>
        </p:nvSpPr>
        <p:spPr>
          <a:xfrm>
            <a:off x="7401424" y="6496312"/>
            <a:ext cx="2875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in-premises Infrastructure</a:t>
            </a: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0B9CA-C2FE-4CD5-8338-8A4F29649DB4}"/>
              </a:ext>
            </a:extLst>
          </p:cNvPr>
          <p:cNvSpPr txBox="1"/>
          <p:nvPr/>
        </p:nvSpPr>
        <p:spPr>
          <a:xfrm>
            <a:off x="877682" y="6496312"/>
            <a:ext cx="260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Cloud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87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7" grpId="0"/>
      <p:bldP spid="138" grpId="0" animBg="1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Shining Bot works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C28BFAF-D3A4-45FC-A75F-7D942D60A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666" y="2415371"/>
            <a:ext cx="1782544" cy="26213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FD26C-FD02-4E90-8D27-47F01C07D784}"/>
              </a:ext>
            </a:extLst>
          </p:cNvPr>
          <p:cNvGrpSpPr/>
          <p:nvPr/>
        </p:nvGrpSpPr>
        <p:grpSpPr>
          <a:xfrm>
            <a:off x="7053704" y="4978336"/>
            <a:ext cx="2182470" cy="1759998"/>
            <a:chOff x="7785400" y="5016614"/>
            <a:chExt cx="2182470" cy="175999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C6C0117-AAD2-4C8A-8C7F-3AAA942C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667" y="5016614"/>
              <a:ext cx="1840978" cy="129366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79549A-597C-44AA-9768-A63DB2FF07AB}"/>
                </a:ext>
              </a:extLst>
            </p:cNvPr>
            <p:cNvSpPr txBox="1"/>
            <p:nvPr/>
          </p:nvSpPr>
          <p:spPr>
            <a:xfrm>
              <a:off x="7785400" y="6253392"/>
              <a:ext cx="2182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by </a:t>
              </a:r>
              <a:b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SMS / WhatsApp / Email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CC7B71B-6EE7-2A59-0B89-1B16E33CCEBA}"/>
              </a:ext>
            </a:extLst>
          </p:cNvPr>
          <p:cNvGrpSpPr/>
          <p:nvPr/>
        </p:nvGrpSpPr>
        <p:grpSpPr>
          <a:xfrm>
            <a:off x="8823636" y="2801654"/>
            <a:ext cx="2109513" cy="1841488"/>
            <a:chOff x="10160293" y="2977928"/>
            <a:chExt cx="2109513" cy="1841488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6A690D-DBC3-42E1-9FB0-DC82224A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341" y="2977928"/>
              <a:ext cx="1571417" cy="1534346"/>
            </a:xfrm>
            <a:prstGeom prst="rect">
              <a:avLst/>
            </a:prstGeom>
            <a:noFill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164AD0-3FB3-455E-B660-F54C53AB37CA}"/>
                </a:ext>
              </a:extLst>
            </p:cNvPr>
            <p:cNvSpPr txBox="1"/>
            <p:nvPr/>
          </p:nvSpPr>
          <p:spPr>
            <a:xfrm>
              <a:off x="10160293" y="4511639"/>
              <a:ext cx="210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 Management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3847522-0F8C-0CDB-9D97-41159DB4B4F9}"/>
              </a:ext>
            </a:extLst>
          </p:cNvPr>
          <p:cNvGrpSpPr/>
          <p:nvPr/>
        </p:nvGrpSpPr>
        <p:grpSpPr>
          <a:xfrm>
            <a:off x="1481157" y="1362609"/>
            <a:ext cx="2817581" cy="4909387"/>
            <a:chOff x="1159497" y="1400887"/>
            <a:chExt cx="2817581" cy="4909387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C51EDB2-4165-E182-738F-921D2642AA5A}"/>
                </a:ext>
              </a:extLst>
            </p:cNvPr>
            <p:cNvSpPr/>
            <p:nvPr/>
          </p:nvSpPr>
          <p:spPr>
            <a:xfrm>
              <a:off x="1159497" y="1866507"/>
              <a:ext cx="2300304" cy="4062953"/>
            </a:xfrm>
            <a:custGeom>
              <a:avLst/>
              <a:gdLst>
                <a:gd name="connsiteX0" fmla="*/ 94268 w 2300304"/>
                <a:gd name="connsiteY0" fmla="*/ 0 h 4062953"/>
                <a:gd name="connsiteX1" fmla="*/ 2300140 w 2300304"/>
                <a:gd name="connsiteY1" fmla="*/ 2045617 h 4062953"/>
                <a:gd name="connsiteX2" fmla="*/ 0 w 2300304"/>
                <a:gd name="connsiteY2" fmla="*/ 4062953 h 406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0304" h="4062953">
                  <a:moveTo>
                    <a:pt x="94268" y="0"/>
                  </a:moveTo>
                  <a:cubicBezTo>
                    <a:pt x="1205059" y="684229"/>
                    <a:pt x="2315851" y="1368458"/>
                    <a:pt x="2300140" y="2045617"/>
                  </a:cubicBezTo>
                  <a:cubicBezTo>
                    <a:pt x="2284429" y="2722776"/>
                    <a:pt x="1142214" y="3392864"/>
                    <a:pt x="0" y="406295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C98BD98-8C91-460F-9BB0-08AAE1248670}"/>
                </a:ext>
              </a:extLst>
            </p:cNvPr>
            <p:cNvGrpSpPr/>
            <p:nvPr/>
          </p:nvGrpSpPr>
          <p:grpSpPr>
            <a:xfrm>
              <a:off x="2459278" y="2146253"/>
              <a:ext cx="1065210" cy="1065210"/>
              <a:chOff x="950986" y="2182496"/>
              <a:chExt cx="1065210" cy="106521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4AFD78B-D58F-7886-182A-75B8AE997493}"/>
                  </a:ext>
                </a:extLst>
              </p:cNvPr>
              <p:cNvSpPr/>
              <p:nvPr/>
            </p:nvSpPr>
            <p:spPr>
              <a:xfrm>
                <a:off x="950986" y="2182496"/>
                <a:ext cx="1065210" cy="106521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Check-In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Sign-In</a:t>
                </a:r>
              </a:p>
            </p:txBody>
          </p:sp>
          <p:pic>
            <p:nvPicPr>
              <p:cNvPr id="27" name="Picture 2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EF8A635-EA3E-4539-A02A-BB5B43B4E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060" y="2240666"/>
                <a:ext cx="466508" cy="466508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E8104-027A-43BA-81DB-B27F7B28712F}"/>
                </a:ext>
              </a:extLst>
            </p:cNvPr>
            <p:cNvGrpSpPr/>
            <p:nvPr/>
          </p:nvGrpSpPr>
          <p:grpSpPr>
            <a:xfrm>
              <a:off x="2007834" y="3618332"/>
              <a:ext cx="466531" cy="469357"/>
              <a:chOff x="8621485" y="3679836"/>
              <a:chExt cx="531846" cy="493947"/>
            </a:xfrm>
          </p:grpSpPr>
          <p:sp>
            <p:nvSpPr>
              <p:cNvPr id="68" name="Flowchart: Magnetic Disk 67">
                <a:extLst>
                  <a:ext uri="{FF2B5EF4-FFF2-40B4-BE49-F238E27FC236}">
                    <a16:creationId xmlns:a16="http://schemas.microsoft.com/office/drawing/2014/main" id="{4129AE37-CAD9-4876-9CC1-09AD8A02E33C}"/>
                  </a:ext>
                </a:extLst>
              </p:cNvPr>
              <p:cNvSpPr/>
              <p:nvPr/>
            </p:nvSpPr>
            <p:spPr>
              <a:xfrm>
                <a:off x="8621485" y="3947030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Flowchart: Magnetic Disk 66">
                <a:extLst>
                  <a:ext uri="{FF2B5EF4-FFF2-40B4-BE49-F238E27FC236}">
                    <a16:creationId xmlns:a16="http://schemas.microsoft.com/office/drawing/2014/main" id="{F063433D-5177-44F2-BE67-7B76487047CE}"/>
                  </a:ext>
                </a:extLst>
              </p:cNvPr>
              <p:cNvSpPr/>
              <p:nvPr/>
            </p:nvSpPr>
            <p:spPr>
              <a:xfrm>
                <a:off x="8621485" y="3813435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D385CF26-5695-49D1-8786-9405240E7CCA}"/>
                  </a:ext>
                </a:extLst>
              </p:cNvPr>
              <p:cNvSpPr/>
              <p:nvPr/>
            </p:nvSpPr>
            <p:spPr>
              <a:xfrm>
                <a:off x="8621486" y="3679836"/>
                <a:ext cx="531845" cy="226754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0CA4AAC-6D0C-98EA-B3EE-0724600D108A}"/>
                </a:ext>
              </a:extLst>
            </p:cNvPr>
            <p:cNvGrpSpPr/>
            <p:nvPr/>
          </p:nvGrpSpPr>
          <p:grpSpPr>
            <a:xfrm>
              <a:off x="1436602" y="1400887"/>
              <a:ext cx="1065210" cy="1065210"/>
              <a:chOff x="50861" y="1389995"/>
              <a:chExt cx="1065210" cy="106521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1D7003F-0796-E634-A5B0-47F338063892}"/>
                  </a:ext>
                </a:extLst>
              </p:cNvPr>
              <p:cNvSpPr/>
              <p:nvPr/>
            </p:nvSpPr>
            <p:spPr>
              <a:xfrm>
                <a:off x="50861" y="1389995"/>
                <a:ext cx="1065210" cy="106521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Customer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Registration</a:t>
                </a:r>
              </a:p>
            </p:txBody>
          </p:sp>
          <p:pic>
            <p:nvPicPr>
              <p:cNvPr id="110" name="Picture 10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5D57AF8-E1AE-5A6C-E6C6-2145EB37C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80" y="1476569"/>
                <a:ext cx="365971" cy="365971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CE65477-DFB0-442E-55A2-E5BB7B707C38}"/>
                </a:ext>
              </a:extLst>
            </p:cNvPr>
            <p:cNvGrpSpPr/>
            <p:nvPr/>
          </p:nvGrpSpPr>
          <p:grpSpPr>
            <a:xfrm>
              <a:off x="2911868" y="3312639"/>
              <a:ext cx="1065210" cy="1065210"/>
              <a:chOff x="1356446" y="3328361"/>
              <a:chExt cx="1065210" cy="106521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6D20917-8694-4BCF-C1BF-4D780E457C5E}"/>
                  </a:ext>
                </a:extLst>
              </p:cNvPr>
              <p:cNvSpPr/>
              <p:nvPr/>
            </p:nvSpPr>
            <p:spPr>
              <a:xfrm>
                <a:off x="1356446" y="3328361"/>
                <a:ext cx="1065210" cy="106521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Internet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Usage</a:t>
                </a:r>
              </a:p>
            </p:txBody>
          </p:sp>
          <p:pic>
            <p:nvPicPr>
              <p:cNvPr id="30" name="Picture 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1FE61D3-31D9-47D9-A32D-369C63347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616" y="3487375"/>
                <a:ext cx="361312" cy="361312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7EEF791-5D6B-478F-2ACF-A2FB3A7EC9B6}"/>
                </a:ext>
              </a:extLst>
            </p:cNvPr>
            <p:cNvGrpSpPr/>
            <p:nvPr/>
          </p:nvGrpSpPr>
          <p:grpSpPr>
            <a:xfrm>
              <a:off x="2453840" y="4548107"/>
              <a:ext cx="1065210" cy="1065210"/>
              <a:chOff x="1049245" y="4490080"/>
              <a:chExt cx="1065210" cy="106521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C769C03-5687-9858-4583-79E85849220D}"/>
                  </a:ext>
                </a:extLst>
              </p:cNvPr>
              <p:cNvSpPr/>
              <p:nvPr/>
            </p:nvSpPr>
            <p:spPr>
              <a:xfrm>
                <a:off x="1049245" y="4490080"/>
                <a:ext cx="1065210" cy="1065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Feedback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Data</a:t>
                </a:r>
              </a:p>
            </p:txBody>
          </p:sp>
          <p:pic>
            <p:nvPicPr>
              <p:cNvPr id="32" name="Picture 3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43C8B08-9EAF-4C46-A72E-87155CA09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831" y="4629570"/>
                <a:ext cx="381628" cy="381628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96CE3A3-4D4C-B194-6301-6F25DE81D777}"/>
                </a:ext>
              </a:extLst>
            </p:cNvPr>
            <p:cNvGrpSpPr/>
            <p:nvPr/>
          </p:nvGrpSpPr>
          <p:grpSpPr>
            <a:xfrm>
              <a:off x="1417748" y="5245064"/>
              <a:ext cx="1065210" cy="1065210"/>
              <a:chOff x="50861" y="5187037"/>
              <a:chExt cx="1065210" cy="106521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3DD2FBE-4E92-9941-952A-25FD9F71F449}"/>
                  </a:ext>
                </a:extLst>
              </p:cNvPr>
              <p:cNvSpPr/>
              <p:nvPr/>
            </p:nvSpPr>
            <p:spPr>
              <a:xfrm>
                <a:off x="50861" y="5187037"/>
                <a:ext cx="1065210" cy="106521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tx1"/>
                  </a:solidFill>
                  <a:latin typeface="Avenir Next Demi Bold" panose="020B0503020202020204" pitchFamily="34" charset="0"/>
                </a:endParaRP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Self-Service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Next Demi Bold" panose="020B0503020202020204" pitchFamily="34" charset="0"/>
                  </a:rPr>
                  <a:t>Solution</a:t>
                </a:r>
              </a:p>
            </p:txBody>
          </p:sp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E16FFD56-8EED-1140-4269-20B94A62B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105" y="5303907"/>
                <a:ext cx="467631" cy="411833"/>
              </a:xfrm>
              <a:prstGeom prst="rect">
                <a:avLst/>
              </a:prstGeom>
            </p:spPr>
          </p:pic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4593AF3-4C79-E716-362B-467438F0E566}"/>
                </a:ext>
              </a:extLst>
            </p:cNvPr>
            <p:cNvSpPr txBox="1"/>
            <p:nvPr/>
          </p:nvSpPr>
          <p:spPr>
            <a:xfrm rot="16200000">
              <a:off x="912566" y="3537733"/>
              <a:ext cx="13367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venir Next Demi Bold" panose="020B0503020202020204" pitchFamily="34" charset="0"/>
                </a:rPr>
                <a:t>Customer </a:t>
              </a:r>
            </a:p>
            <a:p>
              <a:pPr algn="ctr"/>
              <a:r>
                <a:rPr lang="en-US" sz="1600" b="1" dirty="0">
                  <a:latin typeface="Avenir Next Demi Bold" panose="020B0503020202020204" pitchFamily="34" charset="0"/>
                </a:rPr>
                <a:t>Data Source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4FF1D26-AEA6-ABB8-2370-77AB10E10757}"/>
              </a:ext>
            </a:extLst>
          </p:cNvPr>
          <p:cNvGrpSpPr/>
          <p:nvPr/>
        </p:nvGrpSpPr>
        <p:grpSpPr>
          <a:xfrm>
            <a:off x="7090183" y="891880"/>
            <a:ext cx="2109513" cy="1867780"/>
            <a:chOff x="6716791" y="923320"/>
            <a:chExt cx="2109513" cy="186778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CB711A6-8229-0E3E-3D19-06A4CD651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04374" y="923320"/>
              <a:ext cx="1534347" cy="153434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037D603-C6AC-BD8E-353E-D5555F93FE75}"/>
                </a:ext>
              </a:extLst>
            </p:cNvPr>
            <p:cNvSpPr txBox="1"/>
            <p:nvPr/>
          </p:nvSpPr>
          <p:spPr>
            <a:xfrm>
              <a:off x="6716791" y="2483323"/>
              <a:ext cx="210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Product Features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2D2F2198-35C9-449E-B52E-4ED852D99A1E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81855E-8A03-2165-3107-1322B5FEDFAC}"/>
              </a:ext>
            </a:extLst>
          </p:cNvPr>
          <p:cNvGrpSpPr/>
          <p:nvPr/>
        </p:nvGrpSpPr>
        <p:grpSpPr>
          <a:xfrm>
            <a:off x="335258" y="2648502"/>
            <a:ext cx="3759396" cy="4038048"/>
            <a:chOff x="335258" y="2648502"/>
            <a:chExt cx="3759396" cy="4038048"/>
          </a:xfrm>
        </p:grpSpPr>
        <p:sp>
          <p:nvSpPr>
            <p:cNvPr id="111" name="Freeform 159">
              <a:extLst>
                <a:ext uri="{FF2B5EF4-FFF2-40B4-BE49-F238E27FC236}">
                  <a16:creationId xmlns:a16="http://schemas.microsoft.com/office/drawing/2014/main" id="{BC389DEF-C5D0-22FB-EA87-611879053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58" y="2648502"/>
              <a:ext cx="3759396" cy="4038048"/>
            </a:xfrm>
            <a:custGeom>
              <a:avLst/>
              <a:gdLst>
                <a:gd name="T0" fmla="*/ 4583 w 5687"/>
                <a:gd name="T1" fmla="*/ 2042 h 6128"/>
                <a:gd name="T2" fmla="*/ 4583 w 5687"/>
                <a:gd name="T3" fmla="*/ 2042 h 6128"/>
                <a:gd name="T4" fmla="*/ 4791 w 5687"/>
                <a:gd name="T5" fmla="*/ 1554 h 6128"/>
                <a:gd name="T6" fmla="*/ 4095 w 5687"/>
                <a:gd name="T7" fmla="*/ 867 h 6128"/>
                <a:gd name="T8" fmla="*/ 3616 w 5687"/>
                <a:gd name="T9" fmla="*/ 1074 h 6128"/>
                <a:gd name="T10" fmla="*/ 2540 w 5687"/>
                <a:gd name="T11" fmla="*/ 0 h 6128"/>
                <a:gd name="T12" fmla="*/ 0 w 5687"/>
                <a:gd name="T13" fmla="*/ 6127 h 6128"/>
                <a:gd name="T14" fmla="*/ 4448 w 5687"/>
                <a:gd name="T15" fmla="*/ 6127 h 6128"/>
                <a:gd name="T16" fmla="*/ 5686 w 5687"/>
                <a:gd name="T17" fmla="*/ 3145 h 6128"/>
                <a:gd name="T18" fmla="*/ 4583 w 5687"/>
                <a:gd name="T19" fmla="*/ 2042 h 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87" h="6128">
                  <a:moveTo>
                    <a:pt x="4583" y="2042"/>
                  </a:moveTo>
                  <a:lnTo>
                    <a:pt x="4583" y="2042"/>
                  </a:lnTo>
                  <a:cubicBezTo>
                    <a:pt x="4710" y="1924"/>
                    <a:pt x="4791" y="1743"/>
                    <a:pt x="4791" y="1554"/>
                  </a:cubicBezTo>
                  <a:cubicBezTo>
                    <a:pt x="4791" y="1174"/>
                    <a:pt x="4484" y="867"/>
                    <a:pt x="4095" y="867"/>
                  </a:cubicBezTo>
                  <a:cubicBezTo>
                    <a:pt x="3905" y="867"/>
                    <a:pt x="3734" y="948"/>
                    <a:pt x="3616" y="1074"/>
                  </a:cubicBezTo>
                  <a:cubicBezTo>
                    <a:pt x="2540" y="0"/>
                    <a:pt x="2540" y="0"/>
                    <a:pt x="2540" y="0"/>
                  </a:cubicBezTo>
                  <a:cubicBezTo>
                    <a:pt x="967" y="1563"/>
                    <a:pt x="0" y="3732"/>
                    <a:pt x="0" y="6127"/>
                  </a:cubicBezTo>
                  <a:cubicBezTo>
                    <a:pt x="4448" y="6127"/>
                    <a:pt x="4448" y="6127"/>
                    <a:pt x="4448" y="6127"/>
                  </a:cubicBezTo>
                  <a:cubicBezTo>
                    <a:pt x="4448" y="4961"/>
                    <a:pt x="4918" y="3904"/>
                    <a:pt x="5686" y="3145"/>
                  </a:cubicBezTo>
                  <a:lnTo>
                    <a:pt x="4583" y="2042"/>
                  </a:lnTo>
                </a:path>
              </a:pathLst>
            </a:custGeom>
            <a:solidFill>
              <a:srgbClr val="FF3342"/>
            </a:solidFill>
            <a:ln w="9525" cap="flat">
              <a:solidFill>
                <a:schemeClr val="tx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3" name="Google Shape;69;p4">
              <a:extLst>
                <a:ext uri="{FF2B5EF4-FFF2-40B4-BE49-F238E27FC236}">
                  <a16:creationId xmlns:a16="http://schemas.microsoft.com/office/drawing/2014/main" id="{0BF1C4C4-5242-0C70-6CFF-D90AED4946A2}"/>
                </a:ext>
              </a:extLst>
            </p:cNvPr>
            <p:cNvSpPr txBox="1"/>
            <p:nvPr/>
          </p:nvSpPr>
          <p:spPr>
            <a:xfrm>
              <a:off x="666308" y="5196159"/>
              <a:ext cx="2640419" cy="646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Authentication</a:t>
              </a:r>
              <a:endParaRPr sz="24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70;p4">
              <a:extLst>
                <a:ext uri="{FF2B5EF4-FFF2-40B4-BE49-F238E27FC236}">
                  <a16:creationId xmlns:a16="http://schemas.microsoft.com/office/drawing/2014/main" id="{A630BF25-A98C-E789-EFDC-5124EEBCDBB1}"/>
                </a:ext>
              </a:extLst>
            </p:cNvPr>
            <p:cNvSpPr/>
            <p:nvPr/>
          </p:nvSpPr>
          <p:spPr>
            <a:xfrm>
              <a:off x="394957" y="5713009"/>
              <a:ext cx="2911770" cy="954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Authenticate users with complete control &amp; Manages logs as per Industry Standard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975524-77E2-BA2C-4D76-B9E72795AB43}"/>
              </a:ext>
            </a:extLst>
          </p:cNvPr>
          <p:cNvGrpSpPr/>
          <p:nvPr/>
        </p:nvGrpSpPr>
        <p:grpSpPr>
          <a:xfrm>
            <a:off x="2013872" y="975181"/>
            <a:ext cx="4505447" cy="3744637"/>
            <a:chOff x="2013872" y="975181"/>
            <a:chExt cx="4505447" cy="3744637"/>
          </a:xfrm>
        </p:grpSpPr>
        <p:sp>
          <p:nvSpPr>
            <p:cNvPr id="113" name="Freeform 160">
              <a:extLst>
                <a:ext uri="{FF2B5EF4-FFF2-40B4-BE49-F238E27FC236}">
                  <a16:creationId xmlns:a16="http://schemas.microsoft.com/office/drawing/2014/main" id="{1A307566-F10C-3008-9608-F1EF6EC08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872" y="975181"/>
              <a:ext cx="4505447" cy="3744637"/>
            </a:xfrm>
            <a:custGeom>
              <a:avLst/>
              <a:gdLst>
                <a:gd name="T0" fmla="*/ 6128 w 6816"/>
                <a:gd name="T1" fmla="*/ 1337 h 5686"/>
                <a:gd name="T2" fmla="*/ 6128 w 6816"/>
                <a:gd name="T3" fmla="*/ 1337 h 5686"/>
                <a:gd name="T4" fmla="*/ 6128 w 6816"/>
                <a:gd name="T5" fmla="*/ 0 h 5686"/>
                <a:gd name="T6" fmla="*/ 0 w 6816"/>
                <a:gd name="T7" fmla="*/ 2540 h 5686"/>
                <a:gd name="T8" fmla="*/ 1076 w 6816"/>
                <a:gd name="T9" fmla="*/ 3614 h 5686"/>
                <a:gd name="T10" fmla="*/ 1555 w 6816"/>
                <a:gd name="T11" fmla="*/ 3407 h 5686"/>
                <a:gd name="T12" fmla="*/ 2251 w 6816"/>
                <a:gd name="T13" fmla="*/ 4094 h 5686"/>
                <a:gd name="T14" fmla="*/ 2043 w 6816"/>
                <a:gd name="T15" fmla="*/ 4582 h 5686"/>
                <a:gd name="T16" fmla="*/ 3146 w 6816"/>
                <a:gd name="T17" fmla="*/ 5685 h 5686"/>
                <a:gd name="T18" fmla="*/ 6128 w 6816"/>
                <a:gd name="T19" fmla="*/ 4446 h 5686"/>
                <a:gd name="T20" fmla="*/ 6128 w 6816"/>
                <a:gd name="T21" fmla="*/ 2721 h 5686"/>
                <a:gd name="T22" fmla="*/ 6815 w 6816"/>
                <a:gd name="T23" fmla="*/ 2024 h 5686"/>
                <a:gd name="T24" fmla="*/ 6128 w 6816"/>
                <a:gd name="T25" fmla="*/ 1337 h 5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16" h="5686">
                  <a:moveTo>
                    <a:pt x="6128" y="1337"/>
                  </a:moveTo>
                  <a:lnTo>
                    <a:pt x="6128" y="1337"/>
                  </a:lnTo>
                  <a:cubicBezTo>
                    <a:pt x="6128" y="0"/>
                    <a:pt x="6128" y="0"/>
                    <a:pt x="6128" y="0"/>
                  </a:cubicBezTo>
                  <a:cubicBezTo>
                    <a:pt x="3734" y="0"/>
                    <a:pt x="1564" y="967"/>
                    <a:pt x="0" y="2540"/>
                  </a:cubicBezTo>
                  <a:cubicBezTo>
                    <a:pt x="1076" y="3614"/>
                    <a:pt x="1076" y="3614"/>
                    <a:pt x="1076" y="3614"/>
                  </a:cubicBezTo>
                  <a:cubicBezTo>
                    <a:pt x="1194" y="3488"/>
                    <a:pt x="1365" y="3407"/>
                    <a:pt x="1555" y="3407"/>
                  </a:cubicBezTo>
                  <a:cubicBezTo>
                    <a:pt x="1944" y="3407"/>
                    <a:pt x="2251" y="3714"/>
                    <a:pt x="2251" y="4094"/>
                  </a:cubicBezTo>
                  <a:cubicBezTo>
                    <a:pt x="2251" y="4283"/>
                    <a:pt x="2170" y="4464"/>
                    <a:pt x="2043" y="4582"/>
                  </a:cubicBezTo>
                  <a:cubicBezTo>
                    <a:pt x="3146" y="5685"/>
                    <a:pt x="3146" y="5685"/>
                    <a:pt x="3146" y="5685"/>
                  </a:cubicBezTo>
                  <a:cubicBezTo>
                    <a:pt x="3906" y="4916"/>
                    <a:pt x="4963" y="4446"/>
                    <a:pt x="6128" y="4446"/>
                  </a:cubicBezTo>
                  <a:cubicBezTo>
                    <a:pt x="6128" y="2721"/>
                    <a:pt x="6128" y="2721"/>
                    <a:pt x="6128" y="2721"/>
                  </a:cubicBezTo>
                  <a:cubicBezTo>
                    <a:pt x="6508" y="2721"/>
                    <a:pt x="6815" y="2404"/>
                    <a:pt x="6815" y="2024"/>
                  </a:cubicBezTo>
                  <a:cubicBezTo>
                    <a:pt x="6815" y="1645"/>
                    <a:pt x="6508" y="1337"/>
                    <a:pt x="6128" y="1337"/>
                  </a:cubicBezTo>
                </a:path>
              </a:pathLst>
            </a:custGeom>
            <a:solidFill>
              <a:srgbClr val="FFAC17"/>
            </a:solidFill>
            <a:ln w="9525" cap="flat">
              <a:solidFill>
                <a:schemeClr val="tx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1" name="Google Shape;69;p4">
              <a:extLst>
                <a:ext uri="{FF2B5EF4-FFF2-40B4-BE49-F238E27FC236}">
                  <a16:creationId xmlns:a16="http://schemas.microsoft.com/office/drawing/2014/main" id="{1C713F8D-C0B8-9E80-9B72-19E7BDD9FA09}"/>
                </a:ext>
              </a:extLst>
            </p:cNvPr>
            <p:cNvSpPr txBox="1"/>
            <p:nvPr/>
          </p:nvSpPr>
          <p:spPr>
            <a:xfrm>
              <a:off x="3504042" y="2431691"/>
              <a:ext cx="2052520" cy="554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Feedback</a:t>
              </a:r>
              <a:endParaRPr sz="24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70;p4">
              <a:extLst>
                <a:ext uri="{FF2B5EF4-FFF2-40B4-BE49-F238E27FC236}">
                  <a16:creationId xmlns:a16="http://schemas.microsoft.com/office/drawing/2014/main" id="{07ACD233-041C-EF95-AB43-5A5C0391B4BB}"/>
                </a:ext>
              </a:extLst>
            </p:cNvPr>
            <p:cNvSpPr/>
            <p:nvPr/>
          </p:nvSpPr>
          <p:spPr>
            <a:xfrm>
              <a:off x="3062178" y="2986279"/>
              <a:ext cx="3033824" cy="114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Collect feedback from </a:t>
              </a:r>
            </a:p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your customer using </a:t>
              </a:r>
            </a:p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Simple QR Code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66EC01-AFF3-8122-0B4A-99BED90E6820}"/>
              </a:ext>
            </a:extLst>
          </p:cNvPr>
          <p:cNvGrpSpPr/>
          <p:nvPr/>
        </p:nvGrpSpPr>
        <p:grpSpPr>
          <a:xfrm>
            <a:off x="6064694" y="975181"/>
            <a:ext cx="4050822" cy="3744637"/>
            <a:chOff x="6064694" y="975181"/>
            <a:chExt cx="4050822" cy="3744637"/>
          </a:xfrm>
        </p:grpSpPr>
        <p:sp>
          <p:nvSpPr>
            <p:cNvPr id="115" name="Freeform 161">
              <a:extLst>
                <a:ext uri="{FF2B5EF4-FFF2-40B4-BE49-F238E27FC236}">
                  <a16:creationId xmlns:a16="http://schemas.microsoft.com/office/drawing/2014/main" id="{BB097E87-62E8-276A-B214-DFE8FF44B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94" y="975181"/>
              <a:ext cx="4050822" cy="3744637"/>
            </a:xfrm>
            <a:custGeom>
              <a:avLst/>
              <a:gdLst>
                <a:gd name="T0" fmla="*/ 6130 w 6131"/>
                <a:gd name="T1" fmla="*/ 2540 h 5686"/>
                <a:gd name="T2" fmla="*/ 6130 w 6131"/>
                <a:gd name="T3" fmla="*/ 2540 h 5686"/>
                <a:gd name="T4" fmla="*/ 0 w 6131"/>
                <a:gd name="T5" fmla="*/ 0 h 5686"/>
                <a:gd name="T6" fmla="*/ 0 w 6131"/>
                <a:gd name="T7" fmla="*/ 1337 h 5686"/>
                <a:gd name="T8" fmla="*/ 687 w 6131"/>
                <a:gd name="T9" fmla="*/ 2024 h 5686"/>
                <a:gd name="T10" fmla="*/ 0 w 6131"/>
                <a:gd name="T11" fmla="*/ 2721 h 5686"/>
                <a:gd name="T12" fmla="*/ 0 w 6131"/>
                <a:gd name="T13" fmla="*/ 4446 h 5686"/>
                <a:gd name="T14" fmla="*/ 2984 w 6131"/>
                <a:gd name="T15" fmla="*/ 5685 h 5686"/>
                <a:gd name="T16" fmla="*/ 4069 w 6131"/>
                <a:gd name="T17" fmla="*/ 4600 h 5686"/>
                <a:gd name="T18" fmla="*/ 4548 w 6131"/>
                <a:gd name="T19" fmla="*/ 4790 h 5686"/>
                <a:gd name="T20" fmla="*/ 5235 w 6131"/>
                <a:gd name="T21" fmla="*/ 4094 h 5686"/>
                <a:gd name="T22" fmla="*/ 5045 w 6131"/>
                <a:gd name="T23" fmla="*/ 3624 h 5686"/>
                <a:gd name="T24" fmla="*/ 6130 w 6131"/>
                <a:gd name="T25" fmla="*/ 2540 h 5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1" h="5686">
                  <a:moveTo>
                    <a:pt x="6130" y="2540"/>
                  </a:moveTo>
                  <a:lnTo>
                    <a:pt x="6130" y="2540"/>
                  </a:lnTo>
                  <a:cubicBezTo>
                    <a:pt x="4566" y="967"/>
                    <a:pt x="2396" y="0"/>
                    <a:pt x="0" y="0"/>
                  </a:cubicBezTo>
                  <a:cubicBezTo>
                    <a:pt x="0" y="1337"/>
                    <a:pt x="0" y="1337"/>
                    <a:pt x="0" y="1337"/>
                  </a:cubicBezTo>
                  <a:cubicBezTo>
                    <a:pt x="380" y="1337"/>
                    <a:pt x="687" y="1645"/>
                    <a:pt x="687" y="2024"/>
                  </a:cubicBezTo>
                  <a:cubicBezTo>
                    <a:pt x="687" y="2404"/>
                    <a:pt x="380" y="2721"/>
                    <a:pt x="0" y="2721"/>
                  </a:cubicBezTo>
                  <a:cubicBezTo>
                    <a:pt x="0" y="4446"/>
                    <a:pt x="0" y="4446"/>
                    <a:pt x="0" y="4446"/>
                  </a:cubicBezTo>
                  <a:cubicBezTo>
                    <a:pt x="1166" y="4446"/>
                    <a:pt x="2224" y="4916"/>
                    <a:pt x="2984" y="5685"/>
                  </a:cubicBezTo>
                  <a:cubicBezTo>
                    <a:pt x="4069" y="4600"/>
                    <a:pt x="4069" y="4600"/>
                    <a:pt x="4069" y="4600"/>
                  </a:cubicBezTo>
                  <a:cubicBezTo>
                    <a:pt x="4195" y="4717"/>
                    <a:pt x="4367" y="4790"/>
                    <a:pt x="4548" y="4790"/>
                  </a:cubicBezTo>
                  <a:cubicBezTo>
                    <a:pt x="4927" y="4790"/>
                    <a:pt x="5235" y="4482"/>
                    <a:pt x="5235" y="4094"/>
                  </a:cubicBezTo>
                  <a:cubicBezTo>
                    <a:pt x="5235" y="3913"/>
                    <a:pt x="5162" y="3741"/>
                    <a:pt x="5045" y="3624"/>
                  </a:cubicBezTo>
                  <a:lnTo>
                    <a:pt x="6130" y="2540"/>
                  </a:lnTo>
                </a:path>
              </a:pathLst>
            </a:custGeom>
            <a:solidFill>
              <a:srgbClr val="00B995"/>
            </a:solidFill>
            <a:ln w="9525" cap="flat">
              <a:solidFill>
                <a:schemeClr val="tx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9" name="Google Shape;69;p4">
              <a:extLst>
                <a:ext uri="{FF2B5EF4-FFF2-40B4-BE49-F238E27FC236}">
                  <a16:creationId xmlns:a16="http://schemas.microsoft.com/office/drawing/2014/main" id="{40350A38-31F1-5144-841F-F72009B6C4A8}"/>
                </a:ext>
              </a:extLst>
            </p:cNvPr>
            <p:cNvSpPr txBox="1"/>
            <p:nvPr/>
          </p:nvSpPr>
          <p:spPr>
            <a:xfrm>
              <a:off x="6687377" y="2492471"/>
              <a:ext cx="2251377" cy="50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Self Service</a:t>
              </a:r>
              <a:endParaRPr sz="24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70;p4">
              <a:extLst>
                <a:ext uri="{FF2B5EF4-FFF2-40B4-BE49-F238E27FC236}">
                  <a16:creationId xmlns:a16="http://schemas.microsoft.com/office/drawing/2014/main" id="{F0C42CA3-FAFF-58B9-F773-7DCCD26F8F4B}"/>
                </a:ext>
              </a:extLst>
            </p:cNvPr>
            <p:cNvSpPr/>
            <p:nvPr/>
          </p:nvSpPr>
          <p:spPr>
            <a:xfrm>
              <a:off x="6095845" y="3001834"/>
              <a:ext cx="3434612" cy="863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Manage In-Room Dining &amp;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amenities delivery using QR Code &amp; Mobile browser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1A7435-EE6B-5200-48C7-C228F1DAE9C7}"/>
              </a:ext>
            </a:extLst>
          </p:cNvPr>
          <p:cNvGrpSpPr/>
          <p:nvPr/>
        </p:nvGrpSpPr>
        <p:grpSpPr>
          <a:xfrm>
            <a:off x="8037648" y="2648502"/>
            <a:ext cx="3759396" cy="4038048"/>
            <a:chOff x="8037648" y="2648502"/>
            <a:chExt cx="3759396" cy="4038048"/>
          </a:xfrm>
        </p:grpSpPr>
        <p:sp>
          <p:nvSpPr>
            <p:cNvPr id="110" name="Freeform 158">
              <a:extLst>
                <a:ext uri="{FF2B5EF4-FFF2-40B4-BE49-F238E27FC236}">
                  <a16:creationId xmlns:a16="http://schemas.microsoft.com/office/drawing/2014/main" id="{CF3F2C1E-CE76-3F44-438C-46A2B394F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648" y="2648502"/>
              <a:ext cx="3759396" cy="4038048"/>
            </a:xfrm>
            <a:custGeom>
              <a:avLst/>
              <a:gdLst>
                <a:gd name="T0" fmla="*/ 3146 w 5687"/>
                <a:gd name="T1" fmla="*/ 0 h 6128"/>
                <a:gd name="T2" fmla="*/ 3146 w 5687"/>
                <a:gd name="T3" fmla="*/ 0 h 6128"/>
                <a:gd name="T4" fmla="*/ 2061 w 5687"/>
                <a:gd name="T5" fmla="*/ 1084 h 6128"/>
                <a:gd name="T6" fmla="*/ 2251 w 5687"/>
                <a:gd name="T7" fmla="*/ 1554 h 6128"/>
                <a:gd name="T8" fmla="*/ 1564 w 5687"/>
                <a:gd name="T9" fmla="*/ 2250 h 6128"/>
                <a:gd name="T10" fmla="*/ 1085 w 5687"/>
                <a:gd name="T11" fmla="*/ 2060 h 6128"/>
                <a:gd name="T12" fmla="*/ 0 w 5687"/>
                <a:gd name="T13" fmla="*/ 3145 h 6128"/>
                <a:gd name="T14" fmla="*/ 1238 w 5687"/>
                <a:gd name="T15" fmla="*/ 6127 h 6128"/>
                <a:gd name="T16" fmla="*/ 5686 w 5687"/>
                <a:gd name="T17" fmla="*/ 6127 h 6128"/>
                <a:gd name="T18" fmla="*/ 3146 w 5687"/>
                <a:gd name="T19" fmla="*/ 0 h 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87" h="6128">
                  <a:moveTo>
                    <a:pt x="3146" y="0"/>
                  </a:moveTo>
                  <a:lnTo>
                    <a:pt x="3146" y="0"/>
                  </a:lnTo>
                  <a:cubicBezTo>
                    <a:pt x="2061" y="1084"/>
                    <a:pt x="2061" y="1084"/>
                    <a:pt x="2061" y="1084"/>
                  </a:cubicBezTo>
                  <a:cubicBezTo>
                    <a:pt x="2178" y="1201"/>
                    <a:pt x="2251" y="1373"/>
                    <a:pt x="2251" y="1554"/>
                  </a:cubicBezTo>
                  <a:cubicBezTo>
                    <a:pt x="2251" y="1942"/>
                    <a:pt x="1943" y="2250"/>
                    <a:pt x="1564" y="2250"/>
                  </a:cubicBezTo>
                  <a:cubicBezTo>
                    <a:pt x="1383" y="2250"/>
                    <a:pt x="1211" y="2177"/>
                    <a:pt x="1085" y="2060"/>
                  </a:cubicBezTo>
                  <a:cubicBezTo>
                    <a:pt x="0" y="3145"/>
                    <a:pt x="0" y="3145"/>
                    <a:pt x="0" y="3145"/>
                  </a:cubicBezTo>
                  <a:cubicBezTo>
                    <a:pt x="768" y="3904"/>
                    <a:pt x="1238" y="4961"/>
                    <a:pt x="1238" y="6127"/>
                  </a:cubicBezTo>
                  <a:cubicBezTo>
                    <a:pt x="5686" y="6127"/>
                    <a:pt x="5686" y="6127"/>
                    <a:pt x="5686" y="6127"/>
                  </a:cubicBezTo>
                  <a:cubicBezTo>
                    <a:pt x="5686" y="3732"/>
                    <a:pt x="4718" y="1563"/>
                    <a:pt x="3146" y="0"/>
                  </a:cubicBezTo>
                </a:path>
              </a:pathLst>
            </a:custGeom>
            <a:solidFill>
              <a:srgbClr val="FF8438"/>
            </a:solidFill>
            <a:ln w="9525" cap="flat">
              <a:solidFill>
                <a:schemeClr val="tx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7" name="Google Shape;69;p4">
              <a:extLst>
                <a:ext uri="{FF2B5EF4-FFF2-40B4-BE49-F238E27FC236}">
                  <a16:creationId xmlns:a16="http://schemas.microsoft.com/office/drawing/2014/main" id="{4500B9EC-D4FD-0110-A507-FA87DDB1E9EE}"/>
                </a:ext>
              </a:extLst>
            </p:cNvPr>
            <p:cNvSpPr txBox="1"/>
            <p:nvPr/>
          </p:nvSpPr>
          <p:spPr>
            <a:xfrm>
              <a:off x="8782493" y="5158330"/>
              <a:ext cx="2743199" cy="67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API Service</a:t>
              </a:r>
              <a:endParaRPr sz="24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70;p4">
              <a:extLst>
                <a:ext uri="{FF2B5EF4-FFF2-40B4-BE49-F238E27FC236}">
                  <a16:creationId xmlns:a16="http://schemas.microsoft.com/office/drawing/2014/main" id="{DD3835D4-032A-D732-1938-D138FEC6D880}"/>
                </a:ext>
              </a:extLst>
            </p:cNvPr>
            <p:cNvSpPr/>
            <p:nvPr/>
          </p:nvSpPr>
          <p:spPr>
            <a:xfrm>
              <a:off x="8676167" y="5694998"/>
              <a:ext cx="3120877" cy="991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Seamlessly integrate with y</a:t>
              </a:r>
              <a:r>
                <a:rPr lang="en-US" sz="16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our PMS Software for automatic guest management</a:t>
              </a: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Shape">
            <a:extLst>
              <a:ext uri="{FF2B5EF4-FFF2-40B4-BE49-F238E27FC236}">
                <a16:creationId xmlns:a16="http://schemas.microsoft.com/office/drawing/2014/main" id="{524DE14E-C1AD-EE76-0DB0-DEADCD91ADCA}"/>
              </a:ext>
            </a:extLst>
          </p:cNvPr>
          <p:cNvSpPr/>
          <p:nvPr/>
        </p:nvSpPr>
        <p:spPr>
          <a:xfrm>
            <a:off x="1984730" y="3760585"/>
            <a:ext cx="658639" cy="79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64" y="8458"/>
                </a:moveTo>
                <a:cubicBezTo>
                  <a:pt x="16780" y="8458"/>
                  <a:pt x="16780" y="8458"/>
                  <a:pt x="16780" y="8458"/>
                </a:cubicBezTo>
                <a:cubicBezTo>
                  <a:pt x="16780" y="5496"/>
                  <a:pt x="16780" y="5496"/>
                  <a:pt x="16780" y="5496"/>
                </a:cubicBezTo>
                <a:cubicBezTo>
                  <a:pt x="16780" y="2103"/>
                  <a:pt x="14522" y="0"/>
                  <a:pt x="10800" y="0"/>
                </a:cubicBezTo>
                <a:cubicBezTo>
                  <a:pt x="6468" y="0"/>
                  <a:pt x="4820" y="2103"/>
                  <a:pt x="4820" y="5496"/>
                </a:cubicBezTo>
                <a:cubicBezTo>
                  <a:pt x="4820" y="5926"/>
                  <a:pt x="4820" y="5926"/>
                  <a:pt x="4820" y="5926"/>
                </a:cubicBezTo>
                <a:cubicBezTo>
                  <a:pt x="7566" y="5926"/>
                  <a:pt x="7566" y="5926"/>
                  <a:pt x="7566" y="5926"/>
                </a:cubicBezTo>
                <a:cubicBezTo>
                  <a:pt x="7566" y="5065"/>
                  <a:pt x="7566" y="5065"/>
                  <a:pt x="7566" y="5065"/>
                </a:cubicBezTo>
                <a:cubicBezTo>
                  <a:pt x="7566" y="3393"/>
                  <a:pt x="9153" y="2533"/>
                  <a:pt x="10800" y="2533"/>
                </a:cubicBezTo>
                <a:cubicBezTo>
                  <a:pt x="12386" y="2533"/>
                  <a:pt x="14034" y="3393"/>
                  <a:pt x="14034" y="5065"/>
                </a:cubicBezTo>
                <a:cubicBezTo>
                  <a:pt x="14034" y="8458"/>
                  <a:pt x="14034" y="8458"/>
                  <a:pt x="14034" y="8458"/>
                </a:cubicBezTo>
                <a:cubicBezTo>
                  <a:pt x="1586" y="8458"/>
                  <a:pt x="1586" y="8458"/>
                  <a:pt x="1586" y="8458"/>
                </a:cubicBezTo>
                <a:cubicBezTo>
                  <a:pt x="1037" y="8458"/>
                  <a:pt x="0" y="9319"/>
                  <a:pt x="0" y="9749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19497"/>
                  <a:pt x="1037" y="20310"/>
                  <a:pt x="1586" y="20740"/>
                </a:cubicBezTo>
                <a:cubicBezTo>
                  <a:pt x="3234" y="21170"/>
                  <a:pt x="3234" y="21170"/>
                  <a:pt x="3234" y="21170"/>
                </a:cubicBezTo>
                <a:cubicBezTo>
                  <a:pt x="4332" y="21170"/>
                  <a:pt x="5369" y="21600"/>
                  <a:pt x="6468" y="21600"/>
                </a:cubicBezTo>
                <a:cubicBezTo>
                  <a:pt x="15132" y="21600"/>
                  <a:pt x="15132" y="21600"/>
                  <a:pt x="15132" y="21600"/>
                </a:cubicBezTo>
                <a:cubicBezTo>
                  <a:pt x="16231" y="21600"/>
                  <a:pt x="17268" y="21170"/>
                  <a:pt x="18366" y="21170"/>
                </a:cubicBezTo>
                <a:cubicBezTo>
                  <a:pt x="20014" y="20740"/>
                  <a:pt x="20014" y="20740"/>
                  <a:pt x="20014" y="20740"/>
                </a:cubicBezTo>
                <a:cubicBezTo>
                  <a:pt x="20502" y="20310"/>
                  <a:pt x="21600" y="19497"/>
                  <a:pt x="21600" y="19067"/>
                </a:cubicBezTo>
                <a:cubicBezTo>
                  <a:pt x="21600" y="9749"/>
                  <a:pt x="21600" y="9749"/>
                  <a:pt x="21600" y="9749"/>
                </a:cubicBezTo>
                <a:cubicBezTo>
                  <a:pt x="21600" y="9319"/>
                  <a:pt x="20502" y="8458"/>
                  <a:pt x="19464" y="84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C26321-D9CA-8052-48BE-CB619280B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40" y="1554565"/>
            <a:ext cx="742950" cy="742950"/>
          </a:xfrm>
          <a:prstGeom prst="rect">
            <a:avLst/>
          </a:prstGeom>
          <a:noFill/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2015A2B-7AF2-18F2-7D77-4D83F5FBC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02" y="1578764"/>
            <a:ext cx="948916" cy="835691"/>
          </a:xfrm>
          <a:prstGeom prst="rect">
            <a:avLst/>
          </a:prstGeom>
        </p:spPr>
      </p:pic>
      <p:sp>
        <p:nvSpPr>
          <p:cNvPr id="138" name="Shape">
            <a:extLst>
              <a:ext uri="{FF2B5EF4-FFF2-40B4-BE49-F238E27FC236}">
                <a16:creationId xmlns:a16="http://schemas.microsoft.com/office/drawing/2014/main" id="{2559EC9A-957A-AA2C-E11B-EEB5F89FF125}"/>
              </a:ext>
            </a:extLst>
          </p:cNvPr>
          <p:cNvSpPr/>
          <p:nvPr/>
        </p:nvSpPr>
        <p:spPr>
          <a:xfrm>
            <a:off x="9530457" y="4070614"/>
            <a:ext cx="830595" cy="836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9" name="Picture 18" descr="A white arrows in a gray square&#10;&#10;AI-generated content may be incorrect.">
            <a:extLst>
              <a:ext uri="{FF2B5EF4-FFF2-40B4-BE49-F238E27FC236}">
                <a16:creationId xmlns:a16="http://schemas.microsoft.com/office/drawing/2014/main" id="{47902296-FE69-F72D-1FCF-013545BFF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84" y="4241252"/>
            <a:ext cx="2505219" cy="25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6" grpId="0" animBg="1"/>
      <p:bldP spid="135" grpId="0" animBg="1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Authentication &amp; Log Management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BA76681A-7CBC-49A0-80A4-FC6C0DA8C542}"/>
              </a:ext>
            </a:extLst>
          </p:cNvPr>
          <p:cNvSpPr/>
          <p:nvPr/>
        </p:nvSpPr>
        <p:spPr>
          <a:xfrm>
            <a:off x="520825" y="347093"/>
            <a:ext cx="295535" cy="37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64" y="8458"/>
                </a:moveTo>
                <a:cubicBezTo>
                  <a:pt x="16780" y="8458"/>
                  <a:pt x="16780" y="8458"/>
                  <a:pt x="16780" y="8458"/>
                </a:cubicBezTo>
                <a:cubicBezTo>
                  <a:pt x="16780" y="5496"/>
                  <a:pt x="16780" y="5496"/>
                  <a:pt x="16780" y="5496"/>
                </a:cubicBezTo>
                <a:cubicBezTo>
                  <a:pt x="16780" y="2103"/>
                  <a:pt x="14522" y="0"/>
                  <a:pt x="10800" y="0"/>
                </a:cubicBezTo>
                <a:cubicBezTo>
                  <a:pt x="6468" y="0"/>
                  <a:pt x="4820" y="2103"/>
                  <a:pt x="4820" y="5496"/>
                </a:cubicBezTo>
                <a:cubicBezTo>
                  <a:pt x="4820" y="5926"/>
                  <a:pt x="4820" y="5926"/>
                  <a:pt x="4820" y="5926"/>
                </a:cubicBezTo>
                <a:cubicBezTo>
                  <a:pt x="7566" y="5926"/>
                  <a:pt x="7566" y="5926"/>
                  <a:pt x="7566" y="5926"/>
                </a:cubicBezTo>
                <a:cubicBezTo>
                  <a:pt x="7566" y="5065"/>
                  <a:pt x="7566" y="5065"/>
                  <a:pt x="7566" y="5065"/>
                </a:cubicBezTo>
                <a:cubicBezTo>
                  <a:pt x="7566" y="3393"/>
                  <a:pt x="9153" y="2533"/>
                  <a:pt x="10800" y="2533"/>
                </a:cubicBezTo>
                <a:cubicBezTo>
                  <a:pt x="12386" y="2533"/>
                  <a:pt x="14034" y="3393"/>
                  <a:pt x="14034" y="5065"/>
                </a:cubicBezTo>
                <a:cubicBezTo>
                  <a:pt x="14034" y="8458"/>
                  <a:pt x="14034" y="8458"/>
                  <a:pt x="14034" y="8458"/>
                </a:cubicBezTo>
                <a:cubicBezTo>
                  <a:pt x="1586" y="8458"/>
                  <a:pt x="1586" y="8458"/>
                  <a:pt x="1586" y="8458"/>
                </a:cubicBezTo>
                <a:cubicBezTo>
                  <a:pt x="1037" y="8458"/>
                  <a:pt x="0" y="9319"/>
                  <a:pt x="0" y="9749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19497"/>
                  <a:pt x="1037" y="20310"/>
                  <a:pt x="1586" y="20740"/>
                </a:cubicBezTo>
                <a:cubicBezTo>
                  <a:pt x="3234" y="21170"/>
                  <a:pt x="3234" y="21170"/>
                  <a:pt x="3234" y="21170"/>
                </a:cubicBezTo>
                <a:cubicBezTo>
                  <a:pt x="4332" y="21170"/>
                  <a:pt x="5369" y="21600"/>
                  <a:pt x="6468" y="21600"/>
                </a:cubicBezTo>
                <a:cubicBezTo>
                  <a:pt x="15132" y="21600"/>
                  <a:pt x="15132" y="21600"/>
                  <a:pt x="15132" y="21600"/>
                </a:cubicBezTo>
                <a:cubicBezTo>
                  <a:pt x="16231" y="21600"/>
                  <a:pt x="17268" y="21170"/>
                  <a:pt x="18366" y="21170"/>
                </a:cubicBezTo>
                <a:cubicBezTo>
                  <a:pt x="20014" y="20740"/>
                  <a:pt x="20014" y="20740"/>
                  <a:pt x="20014" y="20740"/>
                </a:cubicBezTo>
                <a:cubicBezTo>
                  <a:pt x="20502" y="20310"/>
                  <a:pt x="21600" y="19497"/>
                  <a:pt x="21600" y="19067"/>
                </a:cubicBezTo>
                <a:cubicBezTo>
                  <a:pt x="21600" y="9749"/>
                  <a:pt x="21600" y="9749"/>
                  <a:pt x="21600" y="9749"/>
                </a:cubicBezTo>
                <a:cubicBezTo>
                  <a:pt x="21600" y="9319"/>
                  <a:pt x="20502" y="8458"/>
                  <a:pt x="19464" y="84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5650241" y="1253330"/>
            <a:ext cx="6265533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built user registration with validation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 by SMS (OTP)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&amp; Tracking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 control (Speed &amp; Download limit)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 access control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as per Industry Standard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retention for 18 months as per norms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support for violations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 connectors to PMS or external source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331B853-E4AE-49F4-91E0-2B537825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715422"/>
            <a:ext cx="3842722" cy="38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animBg="1"/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Feedback Management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Picture 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9C001-2B01-4F4C-A724-D3C119B1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5" y="316412"/>
            <a:ext cx="379166" cy="379166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D8770BB1-AD8B-4E6D-9C42-8CDCDF92292A}"/>
              </a:ext>
            </a:extLst>
          </p:cNvPr>
          <p:cNvSpPr txBox="1">
            <a:spLocks/>
          </p:cNvSpPr>
          <p:nvPr/>
        </p:nvSpPr>
        <p:spPr>
          <a:xfrm>
            <a:off x="5077057" y="1253330"/>
            <a:ext cx="6991321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Login/Logout/Status page provides feedback link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Customizable feedback forms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feedback reports in dashboard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based automatic sentiment analysis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Escalate to next level based on threshold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customer with short URL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feature to share escalation matrix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various feedback by same user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KPI reports based on feedback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989E3-C4BC-4028-8F4A-2FF1DECD4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1371600"/>
            <a:ext cx="4386494" cy="43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Self Service Menu, Order &amp; KOT printing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08B32E1-25B5-44DE-A3D4-1163191389DE}"/>
              </a:ext>
            </a:extLst>
          </p:cNvPr>
          <p:cNvSpPr txBox="1">
            <a:spLocks/>
          </p:cNvSpPr>
          <p:nvPr/>
        </p:nvSpPr>
        <p:spPr>
          <a:xfrm>
            <a:off x="4193931" y="1253330"/>
            <a:ext cx="7481027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Restaurant, Room Service &amp; Amenities supply using self-service system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 generate Room-wise/Table-wise QR Code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can scan QR code / No need to install any APP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items show based on the availability time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to disable items from display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prints KOT on confirmation by user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Saves man-power in order taking and communication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16A4D-8356-F85A-7EAD-063F15A1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0" y="364257"/>
            <a:ext cx="467631" cy="411833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, Teams&#10;&#10;Description automatically generated">
            <a:extLst>
              <a:ext uri="{FF2B5EF4-FFF2-40B4-BE49-F238E27FC236}">
                <a16:creationId xmlns:a16="http://schemas.microsoft.com/office/drawing/2014/main" id="{5DDB3CBE-B11F-6FB9-FC5A-7D352473B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797300" cy="598170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10966816-DD6C-0DAF-644D-B63325AF0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880333"/>
            <a:ext cx="3032295" cy="33862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9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515132" y="335682"/>
              <a:ext cx="1460500" cy="408944"/>
              <a:chOff x="10515132" y="335682"/>
              <a:chExt cx="1460500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515132" y="335682"/>
                <a:ext cx="1460500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5132" y="358127"/>
                <a:ext cx="1460500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Application Programming Interface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F26BE51F-3C77-4900-A18D-61A9EE0E0C82}"/>
              </a:ext>
            </a:extLst>
          </p:cNvPr>
          <p:cNvSpPr/>
          <p:nvPr/>
        </p:nvSpPr>
        <p:spPr>
          <a:xfrm>
            <a:off x="455281" y="366552"/>
            <a:ext cx="375313" cy="37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14" descr="A picture containing phone, clock&#10;&#10;Description automatically generated">
            <a:extLst>
              <a:ext uri="{FF2B5EF4-FFF2-40B4-BE49-F238E27FC236}">
                <a16:creationId xmlns:a16="http://schemas.microsoft.com/office/drawing/2014/main" id="{24CD25BA-1B84-419F-B265-C04F91A2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24">
            <a:off x="-400618" y="1735261"/>
            <a:ext cx="5872311" cy="3925455"/>
          </a:xfrm>
          <a:prstGeom prst="rect">
            <a:avLst/>
          </a:prstGeom>
        </p:spPr>
      </p:pic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A500E97-E76D-4BB7-B4DA-3AB632115937}"/>
              </a:ext>
            </a:extLst>
          </p:cNvPr>
          <p:cNvSpPr txBox="1">
            <a:spLocks/>
          </p:cNvSpPr>
          <p:nvPr/>
        </p:nvSpPr>
        <p:spPr>
          <a:xfrm>
            <a:off x="5004087" y="1253330"/>
            <a:ext cx="6853616" cy="549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provides API, that can connect to: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industry leading PMS solutions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industry leading Database Management Systems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also customize our interface to connect to your proprietary software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also provide API to customize your development based on the Shining Bot platform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 services are custom designed for the individual requirement, talk to Shining Bot solution expert for more information</a:t>
            </a:r>
          </a:p>
          <a:p>
            <a:pPr>
              <a:lnSpc>
                <a:spcPct val="120000"/>
              </a:lnSpc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3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animBg="1"/>
      <p:bldP spid="7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481</Words>
  <Application>Microsoft Macintosh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Next Demi Bold</vt:lpstr>
      <vt:lpstr>Bathilda</vt:lpstr>
      <vt:lpstr>Calibri</vt:lpstr>
      <vt:lpstr>Century Gothic</vt:lpstr>
      <vt:lpstr>Lato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Raman Parasuraman</cp:lastModifiedBy>
  <cp:revision>252</cp:revision>
  <cp:lastPrinted>2025-10-21T15:03:06Z</cp:lastPrinted>
  <dcterms:created xsi:type="dcterms:W3CDTF">2018-08-30T06:48:50Z</dcterms:created>
  <dcterms:modified xsi:type="dcterms:W3CDTF">2025-10-21T15:05:35Z</dcterms:modified>
</cp:coreProperties>
</file>